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Lst>
  <p:sldSz cx="51206400" cy="38404800"/>
  <p:notesSz cx="6858000" cy="9144000"/>
  <p:defaultTextStyle>
    <a:defPPr>
      <a:defRPr lang="en-US"/>
    </a:defPPr>
    <a:lvl1pPr marL="0" algn="l" defTabSz="5434096" rtl="0" eaLnBrk="1" latinLnBrk="0" hangingPunct="1">
      <a:defRPr sz="10700" kern="1200">
        <a:solidFill>
          <a:schemeClr val="tx1"/>
        </a:solidFill>
        <a:latin typeface="+mn-lt"/>
        <a:ea typeface="+mn-ea"/>
        <a:cs typeface="+mn-cs"/>
      </a:defRPr>
    </a:lvl1pPr>
    <a:lvl2pPr marL="2717048" algn="l" defTabSz="5434096" rtl="0" eaLnBrk="1" latinLnBrk="0" hangingPunct="1">
      <a:defRPr sz="10700" kern="1200">
        <a:solidFill>
          <a:schemeClr val="tx1"/>
        </a:solidFill>
        <a:latin typeface="+mn-lt"/>
        <a:ea typeface="+mn-ea"/>
        <a:cs typeface="+mn-cs"/>
      </a:defRPr>
    </a:lvl2pPr>
    <a:lvl3pPr marL="5434096" algn="l" defTabSz="5434096" rtl="0" eaLnBrk="1" latinLnBrk="0" hangingPunct="1">
      <a:defRPr sz="10700" kern="1200">
        <a:solidFill>
          <a:schemeClr val="tx1"/>
        </a:solidFill>
        <a:latin typeface="+mn-lt"/>
        <a:ea typeface="+mn-ea"/>
        <a:cs typeface="+mn-cs"/>
      </a:defRPr>
    </a:lvl3pPr>
    <a:lvl4pPr marL="8151144" algn="l" defTabSz="5434096" rtl="0" eaLnBrk="1" latinLnBrk="0" hangingPunct="1">
      <a:defRPr sz="10700" kern="1200">
        <a:solidFill>
          <a:schemeClr val="tx1"/>
        </a:solidFill>
        <a:latin typeface="+mn-lt"/>
        <a:ea typeface="+mn-ea"/>
        <a:cs typeface="+mn-cs"/>
      </a:defRPr>
    </a:lvl4pPr>
    <a:lvl5pPr marL="10868193" algn="l" defTabSz="5434096" rtl="0" eaLnBrk="1" latinLnBrk="0" hangingPunct="1">
      <a:defRPr sz="10700" kern="1200">
        <a:solidFill>
          <a:schemeClr val="tx1"/>
        </a:solidFill>
        <a:latin typeface="+mn-lt"/>
        <a:ea typeface="+mn-ea"/>
        <a:cs typeface="+mn-cs"/>
      </a:defRPr>
    </a:lvl5pPr>
    <a:lvl6pPr marL="13585241" algn="l" defTabSz="5434096" rtl="0" eaLnBrk="1" latinLnBrk="0" hangingPunct="1">
      <a:defRPr sz="10700" kern="1200">
        <a:solidFill>
          <a:schemeClr val="tx1"/>
        </a:solidFill>
        <a:latin typeface="+mn-lt"/>
        <a:ea typeface="+mn-ea"/>
        <a:cs typeface="+mn-cs"/>
      </a:defRPr>
    </a:lvl6pPr>
    <a:lvl7pPr marL="16302289" algn="l" defTabSz="5434096" rtl="0" eaLnBrk="1" latinLnBrk="0" hangingPunct="1">
      <a:defRPr sz="10700" kern="1200">
        <a:solidFill>
          <a:schemeClr val="tx1"/>
        </a:solidFill>
        <a:latin typeface="+mn-lt"/>
        <a:ea typeface="+mn-ea"/>
        <a:cs typeface="+mn-cs"/>
      </a:defRPr>
    </a:lvl7pPr>
    <a:lvl8pPr marL="19019337" algn="l" defTabSz="5434096" rtl="0" eaLnBrk="1" latinLnBrk="0" hangingPunct="1">
      <a:defRPr sz="10700" kern="1200">
        <a:solidFill>
          <a:schemeClr val="tx1"/>
        </a:solidFill>
        <a:latin typeface="+mn-lt"/>
        <a:ea typeface="+mn-ea"/>
        <a:cs typeface="+mn-cs"/>
      </a:defRPr>
    </a:lvl8pPr>
    <a:lvl9pPr marL="21736385" algn="l" defTabSz="5434096" rtl="0" eaLnBrk="1" latinLnBrk="0" hangingPunct="1">
      <a:defRPr sz="107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33"/>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8839" autoAdjust="0"/>
  </p:normalViewPr>
  <p:slideViewPr>
    <p:cSldViewPr snapToGrid="0">
      <p:cViewPr varScale="1">
        <p:scale>
          <a:sx n="24" d="100"/>
          <a:sy n="24" d="100"/>
        </p:scale>
        <p:origin x="-1830" y="-252"/>
      </p:cViewPr>
      <p:guideLst>
        <p:guide orient="horz" pos="12096"/>
        <p:guide pos="16128"/>
      </p:guideLst>
    </p:cSldViewPr>
  </p:slideViewPr>
  <p:notesTextViewPr>
    <p:cViewPr>
      <p:scale>
        <a:sx n="100" d="100"/>
        <a:sy n="100" d="100"/>
      </p:scale>
      <p:origin x="0" y="0"/>
    </p:cViewPr>
  </p:notesTextViewPr>
  <p:sorterViewPr>
    <p:cViewPr varScale="1">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11930383"/>
            <a:ext cx="43525440" cy="8232140"/>
          </a:xfrm>
        </p:spPr>
        <p:txBody>
          <a:bodyPr/>
          <a:lstStyle/>
          <a:p>
            <a:r>
              <a:rPr lang="en-US" smtClean="0"/>
              <a:t>Click to edit Master title style</a:t>
            </a:r>
            <a:endParaRPr lang="en-US"/>
          </a:p>
        </p:txBody>
      </p:sp>
      <p:sp>
        <p:nvSpPr>
          <p:cNvPr id="3" name="Subtitle 2"/>
          <p:cNvSpPr>
            <a:spLocks noGrp="1"/>
          </p:cNvSpPr>
          <p:nvPr>
            <p:ph type="subTitle" idx="1"/>
          </p:nvPr>
        </p:nvSpPr>
        <p:spPr>
          <a:xfrm>
            <a:off x="7680960" y="21762720"/>
            <a:ext cx="35844480" cy="9814560"/>
          </a:xfrm>
        </p:spPr>
        <p:txBody>
          <a:bodyPr/>
          <a:lstStyle>
            <a:lvl1pPr marL="0" indent="0" algn="ctr">
              <a:buNone/>
              <a:defRPr>
                <a:solidFill>
                  <a:schemeClr val="tx1">
                    <a:tint val="75000"/>
                  </a:schemeClr>
                </a:solidFill>
              </a:defRPr>
            </a:lvl1pPr>
            <a:lvl2pPr marL="2717048" indent="0" algn="ctr">
              <a:buNone/>
              <a:defRPr>
                <a:solidFill>
                  <a:schemeClr val="tx1">
                    <a:tint val="75000"/>
                  </a:schemeClr>
                </a:solidFill>
              </a:defRPr>
            </a:lvl2pPr>
            <a:lvl3pPr marL="5434096" indent="0" algn="ctr">
              <a:buNone/>
              <a:defRPr>
                <a:solidFill>
                  <a:schemeClr val="tx1">
                    <a:tint val="75000"/>
                  </a:schemeClr>
                </a:solidFill>
              </a:defRPr>
            </a:lvl3pPr>
            <a:lvl4pPr marL="8151144" indent="0" algn="ctr">
              <a:buNone/>
              <a:defRPr>
                <a:solidFill>
                  <a:schemeClr val="tx1">
                    <a:tint val="75000"/>
                  </a:schemeClr>
                </a:solidFill>
              </a:defRPr>
            </a:lvl4pPr>
            <a:lvl5pPr marL="10868193" indent="0" algn="ctr">
              <a:buNone/>
              <a:defRPr>
                <a:solidFill>
                  <a:schemeClr val="tx1">
                    <a:tint val="75000"/>
                  </a:schemeClr>
                </a:solidFill>
              </a:defRPr>
            </a:lvl5pPr>
            <a:lvl6pPr marL="13585241" indent="0" algn="ctr">
              <a:buNone/>
              <a:defRPr>
                <a:solidFill>
                  <a:schemeClr val="tx1">
                    <a:tint val="75000"/>
                  </a:schemeClr>
                </a:solidFill>
              </a:defRPr>
            </a:lvl6pPr>
            <a:lvl7pPr marL="16302289" indent="0" algn="ctr">
              <a:buNone/>
              <a:defRPr>
                <a:solidFill>
                  <a:schemeClr val="tx1">
                    <a:tint val="75000"/>
                  </a:schemeClr>
                </a:solidFill>
              </a:defRPr>
            </a:lvl7pPr>
            <a:lvl8pPr marL="19019337" indent="0" algn="ctr">
              <a:buNone/>
              <a:defRPr>
                <a:solidFill>
                  <a:schemeClr val="tx1">
                    <a:tint val="75000"/>
                  </a:schemeClr>
                </a:solidFill>
              </a:defRPr>
            </a:lvl8pPr>
            <a:lvl9pPr marL="217363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124640" y="1537975"/>
            <a:ext cx="11521440" cy="3276854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60320" y="1537975"/>
            <a:ext cx="33710880" cy="3276854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3" y="24678643"/>
            <a:ext cx="43525440" cy="7627620"/>
          </a:xfrm>
        </p:spPr>
        <p:txBody>
          <a:bodyPr anchor="t"/>
          <a:lstStyle>
            <a:lvl1pPr algn="l">
              <a:defRPr sz="23800" b="1" cap="all"/>
            </a:lvl1pPr>
          </a:lstStyle>
          <a:p>
            <a:r>
              <a:rPr lang="en-US" smtClean="0"/>
              <a:t>Click to edit Master title style</a:t>
            </a:r>
            <a:endParaRPr lang="en-US"/>
          </a:p>
        </p:txBody>
      </p:sp>
      <p:sp>
        <p:nvSpPr>
          <p:cNvPr id="3" name="Text Placeholder 2"/>
          <p:cNvSpPr>
            <a:spLocks noGrp="1"/>
          </p:cNvSpPr>
          <p:nvPr>
            <p:ph type="body" idx="1"/>
          </p:nvPr>
        </p:nvSpPr>
        <p:spPr>
          <a:xfrm>
            <a:off x="4044953" y="16277598"/>
            <a:ext cx="43525440" cy="8401047"/>
          </a:xfrm>
        </p:spPr>
        <p:txBody>
          <a:bodyPr anchor="b"/>
          <a:lstStyle>
            <a:lvl1pPr marL="0" indent="0">
              <a:buNone/>
              <a:defRPr sz="11900">
                <a:solidFill>
                  <a:schemeClr val="tx1">
                    <a:tint val="75000"/>
                  </a:schemeClr>
                </a:solidFill>
              </a:defRPr>
            </a:lvl1pPr>
            <a:lvl2pPr marL="2717048" indent="0">
              <a:buNone/>
              <a:defRPr sz="10700">
                <a:solidFill>
                  <a:schemeClr val="tx1">
                    <a:tint val="75000"/>
                  </a:schemeClr>
                </a:solidFill>
              </a:defRPr>
            </a:lvl2pPr>
            <a:lvl3pPr marL="5434096" indent="0">
              <a:buNone/>
              <a:defRPr sz="9500">
                <a:solidFill>
                  <a:schemeClr val="tx1">
                    <a:tint val="75000"/>
                  </a:schemeClr>
                </a:solidFill>
              </a:defRPr>
            </a:lvl3pPr>
            <a:lvl4pPr marL="8151144" indent="0">
              <a:buNone/>
              <a:defRPr sz="8300">
                <a:solidFill>
                  <a:schemeClr val="tx1">
                    <a:tint val="75000"/>
                  </a:schemeClr>
                </a:solidFill>
              </a:defRPr>
            </a:lvl4pPr>
            <a:lvl5pPr marL="10868193" indent="0">
              <a:buNone/>
              <a:defRPr sz="8300">
                <a:solidFill>
                  <a:schemeClr val="tx1">
                    <a:tint val="75000"/>
                  </a:schemeClr>
                </a:solidFill>
              </a:defRPr>
            </a:lvl5pPr>
            <a:lvl6pPr marL="13585241" indent="0">
              <a:buNone/>
              <a:defRPr sz="8300">
                <a:solidFill>
                  <a:schemeClr val="tx1">
                    <a:tint val="75000"/>
                  </a:schemeClr>
                </a:solidFill>
              </a:defRPr>
            </a:lvl6pPr>
            <a:lvl7pPr marL="16302289" indent="0">
              <a:buNone/>
              <a:defRPr sz="8300">
                <a:solidFill>
                  <a:schemeClr val="tx1">
                    <a:tint val="75000"/>
                  </a:schemeClr>
                </a:solidFill>
              </a:defRPr>
            </a:lvl7pPr>
            <a:lvl8pPr marL="19019337" indent="0">
              <a:buNone/>
              <a:defRPr sz="8300">
                <a:solidFill>
                  <a:schemeClr val="tx1">
                    <a:tint val="75000"/>
                  </a:schemeClr>
                </a:solidFill>
              </a:defRPr>
            </a:lvl8pPr>
            <a:lvl9pPr marL="21736385" indent="0">
              <a:buNone/>
              <a:defRPr sz="83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60320" y="8961125"/>
            <a:ext cx="22616160" cy="25345393"/>
          </a:xfrm>
        </p:spPr>
        <p:txBody>
          <a:bodyPr/>
          <a:lstStyle>
            <a:lvl1pPr>
              <a:defRPr sz="16600"/>
            </a:lvl1pPr>
            <a:lvl2pPr>
              <a:defRPr sz="14300"/>
            </a:lvl2pPr>
            <a:lvl3pPr>
              <a:defRPr sz="11900"/>
            </a:lvl3pPr>
            <a:lvl4pPr>
              <a:defRPr sz="10700"/>
            </a:lvl4pPr>
            <a:lvl5pPr>
              <a:defRPr sz="10700"/>
            </a:lvl5pPr>
            <a:lvl6pPr>
              <a:defRPr sz="10700"/>
            </a:lvl6pPr>
            <a:lvl7pPr>
              <a:defRPr sz="10700"/>
            </a:lvl7pPr>
            <a:lvl8pPr>
              <a:defRPr sz="10700"/>
            </a:lvl8pPr>
            <a:lvl9pPr>
              <a:defRPr sz="10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6029920" y="8961125"/>
            <a:ext cx="22616160" cy="25345393"/>
          </a:xfrm>
        </p:spPr>
        <p:txBody>
          <a:bodyPr/>
          <a:lstStyle>
            <a:lvl1pPr>
              <a:defRPr sz="16600"/>
            </a:lvl1pPr>
            <a:lvl2pPr>
              <a:defRPr sz="14300"/>
            </a:lvl2pPr>
            <a:lvl3pPr>
              <a:defRPr sz="11900"/>
            </a:lvl3pPr>
            <a:lvl4pPr>
              <a:defRPr sz="10700"/>
            </a:lvl4pPr>
            <a:lvl5pPr>
              <a:defRPr sz="10700"/>
            </a:lvl5pPr>
            <a:lvl6pPr>
              <a:defRPr sz="10700"/>
            </a:lvl6pPr>
            <a:lvl7pPr>
              <a:defRPr sz="10700"/>
            </a:lvl7pPr>
            <a:lvl8pPr>
              <a:defRPr sz="10700"/>
            </a:lvl8pPr>
            <a:lvl9pPr>
              <a:defRPr sz="10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60321" y="8596635"/>
            <a:ext cx="22625053" cy="3582667"/>
          </a:xfrm>
        </p:spPr>
        <p:txBody>
          <a:bodyPr anchor="b"/>
          <a:lstStyle>
            <a:lvl1pPr marL="0" indent="0">
              <a:buNone/>
              <a:defRPr sz="14300" b="1"/>
            </a:lvl1pPr>
            <a:lvl2pPr marL="2717048" indent="0">
              <a:buNone/>
              <a:defRPr sz="11900" b="1"/>
            </a:lvl2pPr>
            <a:lvl3pPr marL="5434096" indent="0">
              <a:buNone/>
              <a:defRPr sz="10700" b="1"/>
            </a:lvl3pPr>
            <a:lvl4pPr marL="8151144" indent="0">
              <a:buNone/>
              <a:defRPr sz="9500" b="1"/>
            </a:lvl4pPr>
            <a:lvl5pPr marL="10868193" indent="0">
              <a:buNone/>
              <a:defRPr sz="9500" b="1"/>
            </a:lvl5pPr>
            <a:lvl6pPr marL="13585241" indent="0">
              <a:buNone/>
              <a:defRPr sz="9500" b="1"/>
            </a:lvl6pPr>
            <a:lvl7pPr marL="16302289" indent="0">
              <a:buNone/>
              <a:defRPr sz="9500" b="1"/>
            </a:lvl7pPr>
            <a:lvl8pPr marL="19019337" indent="0">
              <a:buNone/>
              <a:defRPr sz="9500" b="1"/>
            </a:lvl8pPr>
            <a:lvl9pPr marL="21736385" indent="0">
              <a:buNone/>
              <a:defRPr sz="9500" b="1"/>
            </a:lvl9pPr>
          </a:lstStyle>
          <a:p>
            <a:pPr lvl="0"/>
            <a:r>
              <a:rPr lang="en-US" smtClean="0"/>
              <a:t>Click to edit Master text styles</a:t>
            </a:r>
          </a:p>
        </p:txBody>
      </p:sp>
      <p:sp>
        <p:nvSpPr>
          <p:cNvPr id="4" name="Content Placeholder 3"/>
          <p:cNvSpPr>
            <a:spLocks noGrp="1"/>
          </p:cNvSpPr>
          <p:nvPr>
            <p:ph sz="half" idx="2"/>
          </p:nvPr>
        </p:nvSpPr>
        <p:spPr>
          <a:xfrm>
            <a:off x="2560321" y="12179302"/>
            <a:ext cx="22625053" cy="22127213"/>
          </a:xfrm>
        </p:spPr>
        <p:txBody>
          <a:bodyPr/>
          <a:lstStyle>
            <a:lvl1pPr>
              <a:defRPr sz="14300"/>
            </a:lvl1pPr>
            <a:lvl2pPr>
              <a:defRPr sz="11900"/>
            </a:lvl2pPr>
            <a:lvl3pPr>
              <a:defRPr sz="10700"/>
            </a:lvl3pPr>
            <a:lvl4pPr>
              <a:defRPr sz="9500"/>
            </a:lvl4pPr>
            <a:lvl5pPr>
              <a:defRPr sz="9500"/>
            </a:lvl5pPr>
            <a:lvl6pPr>
              <a:defRPr sz="9500"/>
            </a:lvl6pPr>
            <a:lvl7pPr>
              <a:defRPr sz="9500"/>
            </a:lvl7pPr>
            <a:lvl8pPr>
              <a:defRPr sz="9500"/>
            </a:lvl8pPr>
            <a:lvl9pPr>
              <a:defRPr sz="9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6012144" y="8596635"/>
            <a:ext cx="22633940" cy="3582667"/>
          </a:xfrm>
        </p:spPr>
        <p:txBody>
          <a:bodyPr anchor="b"/>
          <a:lstStyle>
            <a:lvl1pPr marL="0" indent="0">
              <a:buNone/>
              <a:defRPr sz="14300" b="1"/>
            </a:lvl1pPr>
            <a:lvl2pPr marL="2717048" indent="0">
              <a:buNone/>
              <a:defRPr sz="11900" b="1"/>
            </a:lvl2pPr>
            <a:lvl3pPr marL="5434096" indent="0">
              <a:buNone/>
              <a:defRPr sz="10700" b="1"/>
            </a:lvl3pPr>
            <a:lvl4pPr marL="8151144" indent="0">
              <a:buNone/>
              <a:defRPr sz="9500" b="1"/>
            </a:lvl4pPr>
            <a:lvl5pPr marL="10868193" indent="0">
              <a:buNone/>
              <a:defRPr sz="9500" b="1"/>
            </a:lvl5pPr>
            <a:lvl6pPr marL="13585241" indent="0">
              <a:buNone/>
              <a:defRPr sz="9500" b="1"/>
            </a:lvl6pPr>
            <a:lvl7pPr marL="16302289" indent="0">
              <a:buNone/>
              <a:defRPr sz="9500" b="1"/>
            </a:lvl7pPr>
            <a:lvl8pPr marL="19019337" indent="0">
              <a:buNone/>
              <a:defRPr sz="9500" b="1"/>
            </a:lvl8pPr>
            <a:lvl9pPr marL="21736385" indent="0">
              <a:buNone/>
              <a:defRPr sz="9500" b="1"/>
            </a:lvl9pPr>
          </a:lstStyle>
          <a:p>
            <a:pPr lvl="0"/>
            <a:r>
              <a:rPr lang="en-US" smtClean="0"/>
              <a:t>Click to edit Master text styles</a:t>
            </a:r>
          </a:p>
        </p:txBody>
      </p:sp>
      <p:sp>
        <p:nvSpPr>
          <p:cNvPr id="6" name="Content Placeholder 5"/>
          <p:cNvSpPr>
            <a:spLocks noGrp="1"/>
          </p:cNvSpPr>
          <p:nvPr>
            <p:ph sz="quarter" idx="4"/>
          </p:nvPr>
        </p:nvSpPr>
        <p:spPr>
          <a:xfrm>
            <a:off x="26012144" y="12179302"/>
            <a:ext cx="22633940" cy="22127213"/>
          </a:xfrm>
        </p:spPr>
        <p:txBody>
          <a:bodyPr/>
          <a:lstStyle>
            <a:lvl1pPr>
              <a:defRPr sz="14300"/>
            </a:lvl1pPr>
            <a:lvl2pPr>
              <a:defRPr sz="11900"/>
            </a:lvl2pPr>
            <a:lvl3pPr>
              <a:defRPr sz="10700"/>
            </a:lvl3pPr>
            <a:lvl4pPr>
              <a:defRPr sz="9500"/>
            </a:lvl4pPr>
            <a:lvl5pPr>
              <a:defRPr sz="9500"/>
            </a:lvl5pPr>
            <a:lvl6pPr>
              <a:defRPr sz="9500"/>
            </a:lvl6pPr>
            <a:lvl7pPr>
              <a:defRPr sz="9500"/>
            </a:lvl7pPr>
            <a:lvl8pPr>
              <a:defRPr sz="9500"/>
            </a:lvl8pPr>
            <a:lvl9pPr>
              <a:defRPr sz="9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5" y="1529080"/>
            <a:ext cx="16846553" cy="6507480"/>
          </a:xfrm>
        </p:spPr>
        <p:txBody>
          <a:bodyPr anchor="b"/>
          <a:lstStyle>
            <a:lvl1pPr algn="l">
              <a:defRPr sz="11900" b="1"/>
            </a:lvl1pPr>
          </a:lstStyle>
          <a:p>
            <a:r>
              <a:rPr lang="en-US" smtClean="0"/>
              <a:t>Click to edit Master title style</a:t>
            </a:r>
            <a:endParaRPr lang="en-US"/>
          </a:p>
        </p:txBody>
      </p:sp>
      <p:sp>
        <p:nvSpPr>
          <p:cNvPr id="3" name="Content Placeholder 2"/>
          <p:cNvSpPr>
            <a:spLocks noGrp="1"/>
          </p:cNvSpPr>
          <p:nvPr>
            <p:ph idx="1"/>
          </p:nvPr>
        </p:nvSpPr>
        <p:spPr>
          <a:xfrm>
            <a:off x="20020280" y="1529085"/>
            <a:ext cx="28625800" cy="32777433"/>
          </a:xfrm>
        </p:spPr>
        <p:txBody>
          <a:bodyPr/>
          <a:lstStyle>
            <a:lvl1pPr>
              <a:defRPr sz="19000"/>
            </a:lvl1pPr>
            <a:lvl2pPr>
              <a:defRPr sz="16600"/>
            </a:lvl2pPr>
            <a:lvl3pPr>
              <a:defRPr sz="14300"/>
            </a:lvl3pPr>
            <a:lvl4pPr>
              <a:defRPr sz="11900"/>
            </a:lvl4pPr>
            <a:lvl5pPr>
              <a:defRPr sz="11900"/>
            </a:lvl5pPr>
            <a:lvl6pPr>
              <a:defRPr sz="11900"/>
            </a:lvl6pPr>
            <a:lvl7pPr>
              <a:defRPr sz="11900"/>
            </a:lvl7pPr>
            <a:lvl8pPr>
              <a:defRPr sz="11900"/>
            </a:lvl8pPr>
            <a:lvl9pPr>
              <a:defRPr sz="1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60325" y="8036565"/>
            <a:ext cx="16846553" cy="26269953"/>
          </a:xfrm>
        </p:spPr>
        <p:txBody>
          <a:bodyPr/>
          <a:lstStyle>
            <a:lvl1pPr marL="0" indent="0">
              <a:buNone/>
              <a:defRPr sz="8300"/>
            </a:lvl1pPr>
            <a:lvl2pPr marL="2717048" indent="0">
              <a:buNone/>
              <a:defRPr sz="7100"/>
            </a:lvl2pPr>
            <a:lvl3pPr marL="5434096" indent="0">
              <a:buNone/>
              <a:defRPr sz="5900"/>
            </a:lvl3pPr>
            <a:lvl4pPr marL="8151144" indent="0">
              <a:buNone/>
              <a:defRPr sz="5300"/>
            </a:lvl4pPr>
            <a:lvl5pPr marL="10868193" indent="0">
              <a:buNone/>
              <a:defRPr sz="5300"/>
            </a:lvl5pPr>
            <a:lvl6pPr marL="13585241" indent="0">
              <a:buNone/>
              <a:defRPr sz="5300"/>
            </a:lvl6pPr>
            <a:lvl7pPr marL="16302289" indent="0">
              <a:buNone/>
              <a:defRPr sz="5300"/>
            </a:lvl7pPr>
            <a:lvl8pPr marL="19019337" indent="0">
              <a:buNone/>
              <a:defRPr sz="5300"/>
            </a:lvl8pPr>
            <a:lvl9pPr marL="21736385" indent="0">
              <a:buNone/>
              <a:defRPr sz="5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813" y="26883362"/>
            <a:ext cx="30723840" cy="3173733"/>
          </a:xfrm>
        </p:spPr>
        <p:txBody>
          <a:bodyPr anchor="b"/>
          <a:lstStyle>
            <a:lvl1pPr algn="l">
              <a:defRPr sz="11900" b="1"/>
            </a:lvl1pPr>
          </a:lstStyle>
          <a:p>
            <a:r>
              <a:rPr lang="en-US" smtClean="0"/>
              <a:t>Click to edit Master title style</a:t>
            </a:r>
            <a:endParaRPr lang="en-US"/>
          </a:p>
        </p:txBody>
      </p:sp>
      <p:sp>
        <p:nvSpPr>
          <p:cNvPr id="3" name="Picture Placeholder 2"/>
          <p:cNvSpPr>
            <a:spLocks noGrp="1"/>
          </p:cNvSpPr>
          <p:nvPr>
            <p:ph type="pic" idx="1"/>
          </p:nvPr>
        </p:nvSpPr>
        <p:spPr>
          <a:xfrm>
            <a:off x="10036813" y="3431540"/>
            <a:ext cx="30723840" cy="23042880"/>
          </a:xfrm>
        </p:spPr>
        <p:txBody>
          <a:bodyPr/>
          <a:lstStyle>
            <a:lvl1pPr marL="0" indent="0">
              <a:buNone/>
              <a:defRPr sz="19000"/>
            </a:lvl1pPr>
            <a:lvl2pPr marL="2717048" indent="0">
              <a:buNone/>
              <a:defRPr sz="16600"/>
            </a:lvl2pPr>
            <a:lvl3pPr marL="5434096" indent="0">
              <a:buNone/>
              <a:defRPr sz="14300"/>
            </a:lvl3pPr>
            <a:lvl4pPr marL="8151144" indent="0">
              <a:buNone/>
              <a:defRPr sz="11900"/>
            </a:lvl4pPr>
            <a:lvl5pPr marL="10868193" indent="0">
              <a:buNone/>
              <a:defRPr sz="11900"/>
            </a:lvl5pPr>
            <a:lvl6pPr marL="13585241" indent="0">
              <a:buNone/>
              <a:defRPr sz="11900"/>
            </a:lvl6pPr>
            <a:lvl7pPr marL="16302289" indent="0">
              <a:buNone/>
              <a:defRPr sz="11900"/>
            </a:lvl7pPr>
            <a:lvl8pPr marL="19019337" indent="0">
              <a:buNone/>
              <a:defRPr sz="11900"/>
            </a:lvl8pPr>
            <a:lvl9pPr marL="21736385" indent="0">
              <a:buNone/>
              <a:defRPr sz="11900"/>
            </a:lvl9pPr>
          </a:lstStyle>
          <a:p>
            <a:endParaRPr lang="en-US"/>
          </a:p>
        </p:txBody>
      </p:sp>
      <p:sp>
        <p:nvSpPr>
          <p:cNvPr id="4" name="Text Placeholder 3"/>
          <p:cNvSpPr>
            <a:spLocks noGrp="1"/>
          </p:cNvSpPr>
          <p:nvPr>
            <p:ph type="body" sz="half" idx="2"/>
          </p:nvPr>
        </p:nvSpPr>
        <p:spPr>
          <a:xfrm>
            <a:off x="10036813" y="30057095"/>
            <a:ext cx="30723840" cy="4507227"/>
          </a:xfrm>
        </p:spPr>
        <p:txBody>
          <a:bodyPr/>
          <a:lstStyle>
            <a:lvl1pPr marL="0" indent="0">
              <a:buNone/>
              <a:defRPr sz="8300"/>
            </a:lvl1pPr>
            <a:lvl2pPr marL="2717048" indent="0">
              <a:buNone/>
              <a:defRPr sz="7100"/>
            </a:lvl2pPr>
            <a:lvl3pPr marL="5434096" indent="0">
              <a:buNone/>
              <a:defRPr sz="5900"/>
            </a:lvl3pPr>
            <a:lvl4pPr marL="8151144" indent="0">
              <a:buNone/>
              <a:defRPr sz="5300"/>
            </a:lvl4pPr>
            <a:lvl5pPr marL="10868193" indent="0">
              <a:buNone/>
              <a:defRPr sz="5300"/>
            </a:lvl5pPr>
            <a:lvl6pPr marL="13585241" indent="0">
              <a:buNone/>
              <a:defRPr sz="5300"/>
            </a:lvl6pPr>
            <a:lvl7pPr marL="16302289" indent="0">
              <a:buNone/>
              <a:defRPr sz="5300"/>
            </a:lvl7pPr>
            <a:lvl8pPr marL="19019337" indent="0">
              <a:buNone/>
              <a:defRPr sz="5300"/>
            </a:lvl8pPr>
            <a:lvl9pPr marL="21736385" indent="0">
              <a:buNone/>
              <a:defRPr sz="5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60320" y="1537973"/>
            <a:ext cx="46085760" cy="6400800"/>
          </a:xfrm>
          <a:prstGeom prst="rect">
            <a:avLst/>
          </a:prstGeom>
        </p:spPr>
        <p:txBody>
          <a:bodyPr vert="horz" lIns="543410" tIns="271705" rIns="543410" bIns="27170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560320" y="8961125"/>
            <a:ext cx="46085760" cy="25345393"/>
          </a:xfrm>
          <a:prstGeom prst="rect">
            <a:avLst/>
          </a:prstGeom>
        </p:spPr>
        <p:txBody>
          <a:bodyPr vert="horz" lIns="543410" tIns="271705" rIns="543410" bIns="27170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560320" y="35595563"/>
            <a:ext cx="11948160" cy="2044700"/>
          </a:xfrm>
          <a:prstGeom prst="rect">
            <a:avLst/>
          </a:prstGeom>
        </p:spPr>
        <p:txBody>
          <a:bodyPr vert="horz" lIns="543410" tIns="271705" rIns="543410" bIns="271705" rtlCol="0" anchor="ctr"/>
          <a:lstStyle>
            <a:lvl1pPr algn="l">
              <a:defRPr sz="7100">
                <a:solidFill>
                  <a:schemeClr val="tx1">
                    <a:tint val="75000"/>
                  </a:schemeClr>
                </a:solidFill>
              </a:defRPr>
            </a:lvl1pPr>
          </a:lstStyle>
          <a:p>
            <a:fld id="{1D8BD707-D9CF-40AE-B4C6-C98DA3205C09}" type="datetimeFigureOut">
              <a:rPr lang="en-US" smtClean="0"/>
              <a:pPr/>
              <a:t>11/5/2012</a:t>
            </a:fld>
            <a:endParaRPr lang="en-US"/>
          </a:p>
        </p:txBody>
      </p:sp>
      <p:sp>
        <p:nvSpPr>
          <p:cNvPr id="5" name="Footer Placeholder 4"/>
          <p:cNvSpPr>
            <a:spLocks noGrp="1"/>
          </p:cNvSpPr>
          <p:nvPr>
            <p:ph type="ftr" sz="quarter" idx="3"/>
          </p:nvPr>
        </p:nvSpPr>
        <p:spPr>
          <a:xfrm>
            <a:off x="17495520" y="35595563"/>
            <a:ext cx="16215360" cy="2044700"/>
          </a:xfrm>
          <a:prstGeom prst="rect">
            <a:avLst/>
          </a:prstGeom>
        </p:spPr>
        <p:txBody>
          <a:bodyPr vert="horz" lIns="543410" tIns="271705" rIns="543410" bIns="271705" rtlCol="0" anchor="ctr"/>
          <a:lstStyle>
            <a:lvl1pPr algn="ctr">
              <a:defRPr sz="7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697920" y="35595563"/>
            <a:ext cx="11948160" cy="2044700"/>
          </a:xfrm>
          <a:prstGeom prst="rect">
            <a:avLst/>
          </a:prstGeom>
        </p:spPr>
        <p:txBody>
          <a:bodyPr vert="horz" lIns="543410" tIns="271705" rIns="543410" bIns="271705" rtlCol="0" anchor="ctr"/>
          <a:lstStyle>
            <a:lvl1pPr algn="r">
              <a:defRPr sz="71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434096" rtl="0" eaLnBrk="1" latinLnBrk="0" hangingPunct="1">
        <a:spcBef>
          <a:spcPct val="0"/>
        </a:spcBef>
        <a:buNone/>
        <a:defRPr sz="26100" kern="1200">
          <a:solidFill>
            <a:schemeClr val="tx1"/>
          </a:solidFill>
          <a:latin typeface="+mj-lt"/>
          <a:ea typeface="+mj-ea"/>
          <a:cs typeface="+mj-cs"/>
        </a:defRPr>
      </a:lvl1pPr>
    </p:titleStyle>
    <p:bodyStyle>
      <a:lvl1pPr marL="2037786" indent="-2037786" algn="l" defTabSz="5434096" rtl="0" eaLnBrk="1" latinLnBrk="0" hangingPunct="1">
        <a:spcBef>
          <a:spcPct val="20000"/>
        </a:spcBef>
        <a:buFont typeface="Arial" pitchFamily="34" charset="0"/>
        <a:buChar char="•"/>
        <a:defRPr sz="19000" kern="1200">
          <a:solidFill>
            <a:schemeClr val="tx1"/>
          </a:solidFill>
          <a:latin typeface="+mn-lt"/>
          <a:ea typeface="+mn-ea"/>
          <a:cs typeface="+mn-cs"/>
        </a:defRPr>
      </a:lvl1pPr>
      <a:lvl2pPr marL="4415203" indent="-1698155" algn="l" defTabSz="5434096" rtl="0" eaLnBrk="1" latinLnBrk="0" hangingPunct="1">
        <a:spcBef>
          <a:spcPct val="20000"/>
        </a:spcBef>
        <a:buFont typeface="Arial" pitchFamily="34" charset="0"/>
        <a:buChar char="–"/>
        <a:defRPr sz="16600" kern="1200">
          <a:solidFill>
            <a:schemeClr val="tx1"/>
          </a:solidFill>
          <a:latin typeface="+mn-lt"/>
          <a:ea typeface="+mn-ea"/>
          <a:cs typeface="+mn-cs"/>
        </a:defRPr>
      </a:lvl2pPr>
      <a:lvl3pPr marL="6792620" indent="-1358524" algn="l" defTabSz="5434096" rtl="0" eaLnBrk="1" latinLnBrk="0" hangingPunct="1">
        <a:spcBef>
          <a:spcPct val="20000"/>
        </a:spcBef>
        <a:buFont typeface="Arial" pitchFamily="34" charset="0"/>
        <a:buChar char="•"/>
        <a:defRPr sz="14300" kern="1200">
          <a:solidFill>
            <a:schemeClr val="tx1"/>
          </a:solidFill>
          <a:latin typeface="+mn-lt"/>
          <a:ea typeface="+mn-ea"/>
          <a:cs typeface="+mn-cs"/>
        </a:defRPr>
      </a:lvl3pPr>
      <a:lvl4pPr marL="9509669" indent="-1358524" algn="l" defTabSz="5434096" rtl="0" eaLnBrk="1" latinLnBrk="0" hangingPunct="1">
        <a:spcBef>
          <a:spcPct val="20000"/>
        </a:spcBef>
        <a:buFont typeface="Arial" pitchFamily="34" charset="0"/>
        <a:buChar char="–"/>
        <a:defRPr sz="11900" kern="1200">
          <a:solidFill>
            <a:schemeClr val="tx1"/>
          </a:solidFill>
          <a:latin typeface="+mn-lt"/>
          <a:ea typeface="+mn-ea"/>
          <a:cs typeface="+mn-cs"/>
        </a:defRPr>
      </a:lvl4pPr>
      <a:lvl5pPr marL="12226717" indent="-1358524" algn="l" defTabSz="5434096" rtl="0" eaLnBrk="1" latinLnBrk="0" hangingPunct="1">
        <a:spcBef>
          <a:spcPct val="20000"/>
        </a:spcBef>
        <a:buFont typeface="Arial" pitchFamily="34" charset="0"/>
        <a:buChar char="»"/>
        <a:defRPr sz="11900" kern="1200">
          <a:solidFill>
            <a:schemeClr val="tx1"/>
          </a:solidFill>
          <a:latin typeface="+mn-lt"/>
          <a:ea typeface="+mn-ea"/>
          <a:cs typeface="+mn-cs"/>
        </a:defRPr>
      </a:lvl5pPr>
      <a:lvl6pPr marL="14943765" indent="-1358524" algn="l" defTabSz="5434096" rtl="0" eaLnBrk="1" latinLnBrk="0" hangingPunct="1">
        <a:spcBef>
          <a:spcPct val="20000"/>
        </a:spcBef>
        <a:buFont typeface="Arial" pitchFamily="34" charset="0"/>
        <a:buChar char="•"/>
        <a:defRPr sz="11900" kern="1200">
          <a:solidFill>
            <a:schemeClr val="tx1"/>
          </a:solidFill>
          <a:latin typeface="+mn-lt"/>
          <a:ea typeface="+mn-ea"/>
          <a:cs typeface="+mn-cs"/>
        </a:defRPr>
      </a:lvl6pPr>
      <a:lvl7pPr marL="17660813" indent="-1358524" algn="l" defTabSz="5434096" rtl="0" eaLnBrk="1" latinLnBrk="0" hangingPunct="1">
        <a:spcBef>
          <a:spcPct val="20000"/>
        </a:spcBef>
        <a:buFont typeface="Arial" pitchFamily="34" charset="0"/>
        <a:buChar char="•"/>
        <a:defRPr sz="11900" kern="1200">
          <a:solidFill>
            <a:schemeClr val="tx1"/>
          </a:solidFill>
          <a:latin typeface="+mn-lt"/>
          <a:ea typeface="+mn-ea"/>
          <a:cs typeface="+mn-cs"/>
        </a:defRPr>
      </a:lvl7pPr>
      <a:lvl8pPr marL="20377861" indent="-1358524" algn="l" defTabSz="5434096" rtl="0" eaLnBrk="1" latinLnBrk="0" hangingPunct="1">
        <a:spcBef>
          <a:spcPct val="20000"/>
        </a:spcBef>
        <a:buFont typeface="Arial" pitchFamily="34" charset="0"/>
        <a:buChar char="•"/>
        <a:defRPr sz="11900" kern="1200">
          <a:solidFill>
            <a:schemeClr val="tx1"/>
          </a:solidFill>
          <a:latin typeface="+mn-lt"/>
          <a:ea typeface="+mn-ea"/>
          <a:cs typeface="+mn-cs"/>
        </a:defRPr>
      </a:lvl8pPr>
      <a:lvl9pPr marL="23094909" indent="-1358524" algn="l" defTabSz="5434096" rtl="0" eaLnBrk="1" latinLnBrk="0" hangingPunct="1">
        <a:spcBef>
          <a:spcPct val="20000"/>
        </a:spcBef>
        <a:buFont typeface="Arial" pitchFamily="34" charset="0"/>
        <a:buChar char="•"/>
        <a:defRPr sz="11900" kern="1200">
          <a:solidFill>
            <a:schemeClr val="tx1"/>
          </a:solidFill>
          <a:latin typeface="+mn-lt"/>
          <a:ea typeface="+mn-ea"/>
          <a:cs typeface="+mn-cs"/>
        </a:defRPr>
      </a:lvl9pPr>
    </p:bodyStyle>
    <p:otherStyle>
      <a:defPPr>
        <a:defRPr lang="en-US"/>
      </a:defPPr>
      <a:lvl1pPr marL="0" algn="l" defTabSz="5434096" rtl="0" eaLnBrk="1" latinLnBrk="0" hangingPunct="1">
        <a:defRPr sz="10700" kern="1200">
          <a:solidFill>
            <a:schemeClr val="tx1"/>
          </a:solidFill>
          <a:latin typeface="+mn-lt"/>
          <a:ea typeface="+mn-ea"/>
          <a:cs typeface="+mn-cs"/>
        </a:defRPr>
      </a:lvl1pPr>
      <a:lvl2pPr marL="2717048" algn="l" defTabSz="5434096" rtl="0" eaLnBrk="1" latinLnBrk="0" hangingPunct="1">
        <a:defRPr sz="10700" kern="1200">
          <a:solidFill>
            <a:schemeClr val="tx1"/>
          </a:solidFill>
          <a:latin typeface="+mn-lt"/>
          <a:ea typeface="+mn-ea"/>
          <a:cs typeface="+mn-cs"/>
        </a:defRPr>
      </a:lvl2pPr>
      <a:lvl3pPr marL="5434096" algn="l" defTabSz="5434096" rtl="0" eaLnBrk="1" latinLnBrk="0" hangingPunct="1">
        <a:defRPr sz="10700" kern="1200">
          <a:solidFill>
            <a:schemeClr val="tx1"/>
          </a:solidFill>
          <a:latin typeface="+mn-lt"/>
          <a:ea typeface="+mn-ea"/>
          <a:cs typeface="+mn-cs"/>
        </a:defRPr>
      </a:lvl3pPr>
      <a:lvl4pPr marL="8151144" algn="l" defTabSz="5434096" rtl="0" eaLnBrk="1" latinLnBrk="0" hangingPunct="1">
        <a:defRPr sz="10700" kern="1200">
          <a:solidFill>
            <a:schemeClr val="tx1"/>
          </a:solidFill>
          <a:latin typeface="+mn-lt"/>
          <a:ea typeface="+mn-ea"/>
          <a:cs typeface="+mn-cs"/>
        </a:defRPr>
      </a:lvl4pPr>
      <a:lvl5pPr marL="10868193" algn="l" defTabSz="5434096" rtl="0" eaLnBrk="1" latinLnBrk="0" hangingPunct="1">
        <a:defRPr sz="10700" kern="1200">
          <a:solidFill>
            <a:schemeClr val="tx1"/>
          </a:solidFill>
          <a:latin typeface="+mn-lt"/>
          <a:ea typeface="+mn-ea"/>
          <a:cs typeface="+mn-cs"/>
        </a:defRPr>
      </a:lvl5pPr>
      <a:lvl6pPr marL="13585241" algn="l" defTabSz="5434096" rtl="0" eaLnBrk="1" latinLnBrk="0" hangingPunct="1">
        <a:defRPr sz="10700" kern="1200">
          <a:solidFill>
            <a:schemeClr val="tx1"/>
          </a:solidFill>
          <a:latin typeface="+mn-lt"/>
          <a:ea typeface="+mn-ea"/>
          <a:cs typeface="+mn-cs"/>
        </a:defRPr>
      </a:lvl6pPr>
      <a:lvl7pPr marL="16302289" algn="l" defTabSz="5434096" rtl="0" eaLnBrk="1" latinLnBrk="0" hangingPunct="1">
        <a:defRPr sz="10700" kern="1200">
          <a:solidFill>
            <a:schemeClr val="tx1"/>
          </a:solidFill>
          <a:latin typeface="+mn-lt"/>
          <a:ea typeface="+mn-ea"/>
          <a:cs typeface="+mn-cs"/>
        </a:defRPr>
      </a:lvl7pPr>
      <a:lvl8pPr marL="19019337" algn="l" defTabSz="5434096" rtl="0" eaLnBrk="1" latinLnBrk="0" hangingPunct="1">
        <a:defRPr sz="10700" kern="1200">
          <a:solidFill>
            <a:schemeClr val="tx1"/>
          </a:solidFill>
          <a:latin typeface="+mn-lt"/>
          <a:ea typeface="+mn-ea"/>
          <a:cs typeface="+mn-cs"/>
        </a:defRPr>
      </a:lvl8pPr>
      <a:lvl9pPr marL="21736385" algn="l" defTabSz="5434096" rtl="0" eaLnBrk="1" latinLnBrk="0" hangingPunct="1">
        <a:defRPr sz="10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image" Target="../media/image17.emf"/><Relationship Id="rId3" Type="http://schemas.openxmlformats.org/officeDocument/2006/relationships/image" Target="../media/image2.emf"/><Relationship Id="rId21" Type="http://schemas.openxmlformats.org/officeDocument/2006/relationships/image" Target="../media/image20.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6.emf"/><Relationship Id="rId2" Type="http://schemas.openxmlformats.org/officeDocument/2006/relationships/image" Target="../media/image1.png"/><Relationship Id="rId16" Type="http://schemas.openxmlformats.org/officeDocument/2006/relationships/image" Target="../media/image15.emf"/><Relationship Id="rId20" Type="http://schemas.openxmlformats.org/officeDocument/2006/relationships/image" Target="../media/image19.emf"/><Relationship Id="rId1" Type="http://schemas.openxmlformats.org/officeDocument/2006/relationships/slideLayout" Target="../slideLayouts/slideLayout7.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19" Type="http://schemas.openxmlformats.org/officeDocument/2006/relationships/image" Target="../media/image18.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0" y="0"/>
            <a:ext cx="51206400" cy="6400800"/>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0" y="34239200"/>
            <a:ext cx="51206400" cy="3657600"/>
            <a:chOff x="0" y="34239200"/>
            <a:chExt cx="51206400" cy="365760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34239200"/>
              <a:ext cx="8299047" cy="3657600"/>
            </a:xfrm>
            <a:prstGeom prst="rect">
              <a:avLst/>
            </a:prstGeom>
          </p:spPr>
        </p:pic>
        <p:cxnSp>
          <p:nvCxnSpPr>
            <p:cNvPr id="6" name="Straight Connector 5"/>
            <p:cNvCxnSpPr/>
            <p:nvPr/>
          </p:nvCxnSpPr>
          <p:spPr>
            <a:xfrm flipV="1">
              <a:off x="11247120" y="36065691"/>
              <a:ext cx="39959280" cy="4618"/>
            </a:xfrm>
            <a:prstGeom prst="line">
              <a:avLst/>
            </a:prstGeom>
            <a:ln w="254000">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0" y="36065691"/>
              <a:ext cx="2286000" cy="4618"/>
            </a:xfrm>
            <a:prstGeom prst="line">
              <a:avLst/>
            </a:prstGeom>
            <a:ln w="254000">
              <a:solidFill>
                <a:srgbClr val="990033"/>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1596255" y="36326617"/>
            <a:ext cx="28862388" cy="1015663"/>
          </a:xfrm>
          <a:prstGeom prst="rect">
            <a:avLst/>
          </a:prstGeom>
          <a:noFill/>
        </p:spPr>
        <p:txBody>
          <a:bodyPr wrap="none" rtlCol="0">
            <a:spAutoFit/>
          </a:bodyPr>
          <a:lstStyle/>
          <a:p>
            <a:r>
              <a:rPr lang="en-US" sz="6000" b="1" dirty="0" smtClean="0">
                <a:solidFill>
                  <a:srgbClr val="990033"/>
                </a:solidFill>
                <a:latin typeface="Arial" pitchFamily="34" charset="0"/>
                <a:cs typeface="Arial" pitchFamily="34" charset="0"/>
              </a:rPr>
              <a:t>The NIH National Center for Physics-based Simulation of Biological Structures</a:t>
            </a:r>
            <a:endParaRPr lang="en-US" sz="6000" b="1" dirty="0">
              <a:solidFill>
                <a:srgbClr val="990033"/>
              </a:solidFill>
              <a:latin typeface="Arial" pitchFamily="34" charset="0"/>
              <a:cs typeface="Arial" pitchFamily="34" charset="0"/>
            </a:endParaRPr>
          </a:p>
        </p:txBody>
      </p:sp>
      <p:sp>
        <p:nvSpPr>
          <p:cNvPr id="13" name="TextBox 12"/>
          <p:cNvSpPr txBox="1"/>
          <p:nvPr/>
        </p:nvSpPr>
        <p:spPr>
          <a:xfrm>
            <a:off x="2743200" y="443342"/>
            <a:ext cx="45720000" cy="5555367"/>
          </a:xfrm>
          <a:prstGeom prst="rect">
            <a:avLst/>
          </a:prstGeom>
          <a:noFill/>
        </p:spPr>
        <p:txBody>
          <a:bodyPr wrap="square" rtlCol="0">
            <a:spAutoFit/>
          </a:bodyPr>
          <a:lstStyle/>
          <a:p>
            <a:pPr algn="ctr"/>
            <a:r>
              <a:rPr lang="en-US" sz="10000" b="1" dirty="0" smtClean="0">
                <a:solidFill>
                  <a:schemeClr val="bg1"/>
                </a:solidFill>
                <a:latin typeface="Arial" pitchFamily="34" charset="0"/>
                <a:cs typeface="Arial" pitchFamily="34" charset="0"/>
              </a:rPr>
              <a:t>A </a:t>
            </a:r>
            <a:r>
              <a:rPr lang="en-US" sz="10000" b="1" dirty="0" err="1" smtClean="0">
                <a:solidFill>
                  <a:schemeClr val="bg1"/>
                </a:solidFill>
                <a:latin typeface="Arial" pitchFamily="34" charset="0"/>
                <a:cs typeface="Arial" pitchFamily="34" charset="0"/>
              </a:rPr>
              <a:t>Multiscale</a:t>
            </a:r>
            <a:r>
              <a:rPr lang="en-US" sz="10000" b="1" dirty="0" smtClean="0">
                <a:solidFill>
                  <a:schemeClr val="bg1"/>
                </a:solidFill>
                <a:latin typeface="Arial" pitchFamily="34" charset="0"/>
                <a:cs typeface="Arial" pitchFamily="34" charset="0"/>
              </a:rPr>
              <a:t> Modeling Framework for Predicting Bone and Cartilage Stress in Patients with Patellofemoral Pain Syndrome</a:t>
            </a:r>
          </a:p>
          <a:p>
            <a:pPr algn="ctr" eaLnBrk="0" hangingPunct="0">
              <a:spcBef>
                <a:spcPts val="1200"/>
              </a:spcBef>
              <a:buFontTx/>
              <a:buNone/>
            </a:pPr>
            <a:r>
              <a:rPr lang="en-US" sz="7500" dirty="0" smtClean="0">
                <a:solidFill>
                  <a:schemeClr val="bg1"/>
                </a:solidFill>
                <a:latin typeface="Arial" pitchFamily="34" charset="0"/>
                <a:cs typeface="Arial" pitchFamily="34" charset="0"/>
              </a:rPr>
              <a:t>Pal, </a:t>
            </a:r>
            <a:r>
              <a:rPr lang="en-US" sz="7500" dirty="0">
                <a:solidFill>
                  <a:schemeClr val="bg1"/>
                </a:solidFill>
                <a:latin typeface="Arial" pitchFamily="34" charset="0"/>
                <a:cs typeface="Arial" pitchFamily="34" charset="0"/>
              </a:rPr>
              <a:t>S</a:t>
            </a:r>
            <a:r>
              <a:rPr lang="en-US" sz="7500" baseline="30000" dirty="0">
                <a:solidFill>
                  <a:schemeClr val="bg1"/>
                </a:solidFill>
                <a:latin typeface="Arial" pitchFamily="34" charset="0"/>
                <a:cs typeface="Arial" pitchFamily="34" charset="0"/>
              </a:rPr>
              <a:t>1</a:t>
            </a:r>
            <a:r>
              <a:rPr lang="en-US" sz="7500" dirty="0">
                <a:solidFill>
                  <a:schemeClr val="bg1"/>
                </a:solidFill>
                <a:latin typeface="Arial" pitchFamily="34" charset="0"/>
                <a:cs typeface="Arial" pitchFamily="34" charset="0"/>
              </a:rPr>
              <a:t>; </a:t>
            </a:r>
            <a:r>
              <a:rPr lang="en-US" sz="7500" dirty="0" smtClean="0">
                <a:solidFill>
                  <a:schemeClr val="bg1"/>
                </a:solidFill>
                <a:latin typeface="Arial" pitchFamily="34" charset="0"/>
                <a:cs typeface="Arial" pitchFamily="34" charset="0"/>
              </a:rPr>
              <a:t>Besier, TF</a:t>
            </a:r>
            <a:r>
              <a:rPr lang="en-US" sz="7500" baseline="30000" dirty="0" smtClean="0">
                <a:solidFill>
                  <a:schemeClr val="bg1"/>
                </a:solidFill>
                <a:latin typeface="Arial" pitchFamily="34" charset="0"/>
                <a:cs typeface="Arial" pitchFamily="34" charset="0"/>
              </a:rPr>
              <a:t>2</a:t>
            </a:r>
            <a:r>
              <a:rPr lang="en-US" sz="7500" dirty="0" smtClean="0">
                <a:solidFill>
                  <a:schemeClr val="bg1"/>
                </a:solidFill>
                <a:latin typeface="Arial" pitchFamily="34" charset="0"/>
                <a:cs typeface="Arial" pitchFamily="34" charset="0"/>
              </a:rPr>
              <a:t>; Draper, </a:t>
            </a:r>
            <a:r>
              <a:rPr lang="en-US" sz="7500" dirty="0">
                <a:solidFill>
                  <a:schemeClr val="bg1"/>
                </a:solidFill>
                <a:latin typeface="Arial" pitchFamily="34" charset="0"/>
                <a:cs typeface="Arial" pitchFamily="34" charset="0"/>
              </a:rPr>
              <a:t>CE</a:t>
            </a:r>
            <a:r>
              <a:rPr lang="en-US" sz="7500" baseline="30000" dirty="0">
                <a:solidFill>
                  <a:schemeClr val="bg1"/>
                </a:solidFill>
                <a:latin typeface="Arial" pitchFamily="34" charset="0"/>
                <a:cs typeface="Arial" pitchFamily="34" charset="0"/>
              </a:rPr>
              <a:t>1</a:t>
            </a:r>
            <a:r>
              <a:rPr lang="en-US" sz="7500" dirty="0">
                <a:solidFill>
                  <a:schemeClr val="bg1"/>
                </a:solidFill>
                <a:latin typeface="Arial" pitchFamily="34" charset="0"/>
                <a:cs typeface="Arial" pitchFamily="34" charset="0"/>
              </a:rPr>
              <a:t>; Gold, GE</a:t>
            </a:r>
            <a:r>
              <a:rPr lang="en-US" sz="7500" baseline="30000" dirty="0">
                <a:solidFill>
                  <a:schemeClr val="bg1"/>
                </a:solidFill>
                <a:latin typeface="Arial" pitchFamily="34" charset="0"/>
                <a:cs typeface="Arial" pitchFamily="34" charset="0"/>
              </a:rPr>
              <a:t>1</a:t>
            </a:r>
            <a:r>
              <a:rPr lang="en-US" sz="7500" dirty="0">
                <a:solidFill>
                  <a:schemeClr val="bg1"/>
                </a:solidFill>
                <a:latin typeface="Arial" pitchFamily="34" charset="0"/>
                <a:cs typeface="Arial" pitchFamily="34" charset="0"/>
              </a:rPr>
              <a:t>; Fredericson, </a:t>
            </a:r>
            <a:r>
              <a:rPr lang="en-US" sz="7500" dirty="0" smtClean="0">
                <a:solidFill>
                  <a:schemeClr val="bg1"/>
                </a:solidFill>
                <a:latin typeface="Arial" pitchFamily="34" charset="0"/>
                <a:cs typeface="Arial" pitchFamily="34" charset="0"/>
              </a:rPr>
              <a:t>M</a:t>
            </a:r>
            <a:r>
              <a:rPr lang="en-US" sz="7500" baseline="30000" dirty="0" smtClean="0">
                <a:solidFill>
                  <a:schemeClr val="bg1"/>
                </a:solidFill>
                <a:latin typeface="Arial" pitchFamily="34" charset="0"/>
                <a:cs typeface="Arial" pitchFamily="34" charset="0"/>
              </a:rPr>
              <a:t>1</a:t>
            </a:r>
            <a:r>
              <a:rPr lang="en-US" sz="7500" dirty="0" smtClean="0">
                <a:solidFill>
                  <a:schemeClr val="bg1"/>
                </a:solidFill>
                <a:latin typeface="Arial" pitchFamily="34" charset="0"/>
                <a:cs typeface="Arial" pitchFamily="34" charset="0"/>
              </a:rPr>
              <a:t>; Delp</a:t>
            </a:r>
            <a:r>
              <a:rPr lang="en-US" sz="7500" dirty="0">
                <a:solidFill>
                  <a:schemeClr val="bg1"/>
                </a:solidFill>
                <a:latin typeface="Arial" pitchFamily="34" charset="0"/>
                <a:cs typeface="Arial" pitchFamily="34" charset="0"/>
              </a:rPr>
              <a:t>, </a:t>
            </a:r>
            <a:r>
              <a:rPr lang="en-US" sz="7500" dirty="0" smtClean="0">
                <a:solidFill>
                  <a:schemeClr val="bg1"/>
                </a:solidFill>
                <a:latin typeface="Arial" pitchFamily="34" charset="0"/>
                <a:cs typeface="Arial" pitchFamily="34" charset="0"/>
              </a:rPr>
              <a:t>SL</a:t>
            </a:r>
            <a:r>
              <a:rPr lang="en-US" sz="7500" baseline="30000" dirty="0" smtClean="0">
                <a:solidFill>
                  <a:schemeClr val="bg1"/>
                </a:solidFill>
                <a:latin typeface="Arial" pitchFamily="34" charset="0"/>
                <a:cs typeface="Arial" pitchFamily="34" charset="0"/>
              </a:rPr>
              <a:t>1</a:t>
            </a:r>
            <a:r>
              <a:rPr lang="en-US" sz="7500" dirty="0" smtClean="0">
                <a:solidFill>
                  <a:schemeClr val="bg1"/>
                </a:solidFill>
                <a:latin typeface="Arial" pitchFamily="34" charset="0"/>
                <a:cs typeface="Arial" pitchFamily="34" charset="0"/>
              </a:rPr>
              <a:t>; and </a:t>
            </a:r>
            <a:r>
              <a:rPr lang="en-US" sz="7500" dirty="0" err="1" smtClean="0">
                <a:solidFill>
                  <a:schemeClr val="bg1"/>
                </a:solidFill>
                <a:latin typeface="Arial" pitchFamily="34" charset="0"/>
                <a:cs typeface="Arial" pitchFamily="34" charset="0"/>
              </a:rPr>
              <a:t>Beaupré</a:t>
            </a:r>
            <a:r>
              <a:rPr lang="en-US" sz="7500" dirty="0">
                <a:solidFill>
                  <a:schemeClr val="bg1"/>
                </a:solidFill>
                <a:latin typeface="Arial" pitchFamily="34" charset="0"/>
                <a:cs typeface="Arial" pitchFamily="34" charset="0"/>
              </a:rPr>
              <a:t>, GS</a:t>
            </a:r>
            <a:r>
              <a:rPr lang="en-US" sz="7500" baseline="30000" dirty="0">
                <a:solidFill>
                  <a:schemeClr val="bg1"/>
                </a:solidFill>
                <a:latin typeface="Arial" pitchFamily="34" charset="0"/>
                <a:cs typeface="Arial" pitchFamily="34" charset="0"/>
              </a:rPr>
              <a:t>1,3</a:t>
            </a:r>
            <a:endParaRPr lang="en-US" sz="7500" dirty="0">
              <a:solidFill>
                <a:schemeClr val="bg1"/>
              </a:solidFill>
              <a:latin typeface="Arial" pitchFamily="34" charset="0"/>
              <a:cs typeface="Arial" pitchFamily="34" charset="0"/>
            </a:endParaRPr>
          </a:p>
          <a:p>
            <a:pPr algn="ctr" eaLnBrk="0" hangingPunct="0">
              <a:spcBef>
                <a:spcPts val="1200"/>
              </a:spcBef>
              <a:buFontTx/>
              <a:buNone/>
            </a:pPr>
            <a:r>
              <a:rPr lang="en-US" sz="6000" baseline="30000" dirty="0" smtClean="0">
                <a:solidFill>
                  <a:schemeClr val="bg1"/>
                </a:solidFill>
                <a:latin typeface="Arial" pitchFamily="34" charset="0"/>
                <a:cs typeface="Arial" pitchFamily="34" charset="0"/>
              </a:rPr>
              <a:t>1</a:t>
            </a:r>
            <a:r>
              <a:rPr lang="en-US" sz="6000" dirty="0" smtClean="0">
                <a:solidFill>
                  <a:schemeClr val="bg1"/>
                </a:solidFill>
                <a:latin typeface="Arial" pitchFamily="34" charset="0"/>
                <a:cs typeface="Arial" pitchFamily="34" charset="0"/>
              </a:rPr>
              <a:t>Stanford </a:t>
            </a:r>
            <a:r>
              <a:rPr lang="en-US" sz="6000" dirty="0">
                <a:solidFill>
                  <a:schemeClr val="bg1"/>
                </a:solidFill>
                <a:latin typeface="Arial" pitchFamily="34" charset="0"/>
                <a:cs typeface="Arial" pitchFamily="34" charset="0"/>
              </a:rPr>
              <a:t>University, </a:t>
            </a:r>
            <a:r>
              <a:rPr lang="en-US" sz="6000" dirty="0" smtClean="0">
                <a:solidFill>
                  <a:schemeClr val="bg1"/>
                </a:solidFill>
                <a:latin typeface="Arial" pitchFamily="34" charset="0"/>
                <a:cs typeface="Arial" pitchFamily="34" charset="0"/>
              </a:rPr>
              <a:t>CA</a:t>
            </a:r>
            <a:r>
              <a:rPr lang="en-US" sz="6000" dirty="0">
                <a:solidFill>
                  <a:schemeClr val="bg1"/>
                </a:solidFill>
                <a:latin typeface="Arial" pitchFamily="34" charset="0"/>
                <a:cs typeface="Arial" pitchFamily="34" charset="0"/>
              </a:rPr>
              <a:t>; </a:t>
            </a:r>
            <a:r>
              <a:rPr lang="en-US" sz="6000" baseline="30000" dirty="0" smtClean="0">
                <a:solidFill>
                  <a:schemeClr val="bg1"/>
                </a:solidFill>
                <a:latin typeface="Arial" pitchFamily="34" charset="0"/>
                <a:cs typeface="Arial" pitchFamily="34" charset="0"/>
              </a:rPr>
              <a:t>2 </a:t>
            </a:r>
            <a:r>
              <a:rPr lang="en-US" sz="6000" dirty="0" smtClean="0">
                <a:solidFill>
                  <a:schemeClr val="bg1"/>
                </a:solidFill>
                <a:latin typeface="Arial" pitchFamily="34" charset="0"/>
                <a:cs typeface="Arial" pitchFamily="34" charset="0"/>
              </a:rPr>
              <a:t>University of Auckland, NZ; </a:t>
            </a:r>
            <a:r>
              <a:rPr lang="en-US" sz="6000" baseline="30000" dirty="0" smtClean="0">
                <a:solidFill>
                  <a:schemeClr val="bg1"/>
                </a:solidFill>
                <a:latin typeface="Arial" pitchFamily="34" charset="0"/>
                <a:cs typeface="Arial" pitchFamily="34" charset="0"/>
              </a:rPr>
              <a:t>3</a:t>
            </a:r>
            <a:r>
              <a:rPr lang="en-US" sz="6000" dirty="0" smtClean="0">
                <a:solidFill>
                  <a:schemeClr val="bg1"/>
                </a:solidFill>
                <a:latin typeface="Arial" pitchFamily="34" charset="0"/>
                <a:cs typeface="Arial" pitchFamily="34" charset="0"/>
              </a:rPr>
              <a:t>VA Rehab. R&amp;D Center </a:t>
            </a:r>
            <a:r>
              <a:rPr lang="en-US" sz="6000" dirty="0">
                <a:solidFill>
                  <a:schemeClr val="bg1"/>
                </a:solidFill>
                <a:latin typeface="Arial" pitchFamily="34" charset="0"/>
                <a:cs typeface="Arial" pitchFamily="34" charset="0"/>
              </a:rPr>
              <a:t>Palo </a:t>
            </a:r>
            <a:r>
              <a:rPr lang="en-US" sz="6000" dirty="0" smtClean="0">
                <a:solidFill>
                  <a:schemeClr val="bg1"/>
                </a:solidFill>
                <a:latin typeface="Arial" pitchFamily="34" charset="0"/>
                <a:cs typeface="Arial" pitchFamily="34" charset="0"/>
              </a:rPr>
              <a:t>Alto, CA</a:t>
            </a:r>
            <a:endParaRPr lang="en-US" sz="6000" dirty="0">
              <a:solidFill>
                <a:schemeClr val="bg1"/>
              </a:solidFill>
              <a:latin typeface="Arial" pitchFamily="34" charset="0"/>
              <a:cs typeface="Arial" pitchFamily="34" charset="0"/>
            </a:endParaRPr>
          </a:p>
        </p:txBody>
      </p:sp>
      <p:sp>
        <p:nvSpPr>
          <p:cNvPr id="14" name="TextBox 13"/>
          <p:cNvSpPr txBox="1"/>
          <p:nvPr/>
        </p:nvSpPr>
        <p:spPr>
          <a:xfrm>
            <a:off x="914400" y="31283561"/>
            <a:ext cx="49377600" cy="2862322"/>
          </a:xfrm>
          <a:prstGeom prst="rect">
            <a:avLst/>
          </a:prstGeom>
          <a:noFill/>
        </p:spPr>
        <p:txBody>
          <a:bodyPr wrap="square" rtlCol="0">
            <a:spAutoFit/>
          </a:bodyPr>
          <a:lstStyle/>
          <a:p>
            <a:pPr algn="just"/>
            <a:r>
              <a:rPr lang="en-US" sz="6000" b="1" dirty="0" smtClean="0">
                <a:solidFill>
                  <a:srgbClr val="990033"/>
                </a:solidFill>
                <a:latin typeface="Arial" pitchFamily="34" charset="0"/>
                <a:cs typeface="Arial" pitchFamily="34" charset="0"/>
              </a:rPr>
              <a:t>Public health relevance: </a:t>
            </a:r>
            <a:r>
              <a:rPr lang="en-US" sz="6000" dirty="0">
                <a:solidFill>
                  <a:srgbClr val="990033"/>
                </a:solidFill>
                <a:latin typeface="Arial" pitchFamily="34" charset="0"/>
                <a:cs typeface="Arial" pitchFamily="34" charset="0"/>
              </a:rPr>
              <a:t>Patellofemoral pain syndrome is common, affecting millions of individuals nationwide and costing billions in health care spending. Current treatment methods are unpredictable and often </a:t>
            </a:r>
            <a:r>
              <a:rPr lang="en-US" sz="6000" dirty="0" smtClean="0">
                <a:solidFill>
                  <a:srgbClr val="990033"/>
                </a:solidFill>
                <a:latin typeface="Arial" pitchFamily="34" charset="0"/>
                <a:cs typeface="Arial" pitchFamily="34" charset="0"/>
              </a:rPr>
              <a:t>unsatisfactory as this syndrome has many possible causes that are difficult to diagnose. The goal of our study is to understand the mechanisms underlying PF pain and improve the efficacy of </a:t>
            </a:r>
            <a:r>
              <a:rPr lang="en-US" sz="6000" dirty="0" smtClean="0">
                <a:solidFill>
                  <a:srgbClr val="990033"/>
                </a:solidFill>
                <a:latin typeface="Arial" pitchFamily="34" charset="0"/>
                <a:cs typeface="Arial" pitchFamily="34" charset="0"/>
              </a:rPr>
              <a:t>clinical outcomes.</a:t>
            </a:r>
            <a:endParaRPr lang="en-US" sz="6000" dirty="0">
              <a:solidFill>
                <a:srgbClr val="990033"/>
              </a:solidFill>
              <a:latin typeface="Arial" pitchFamily="34" charset="0"/>
              <a:cs typeface="Arial" pitchFamily="34" charset="0"/>
            </a:endParaRPr>
          </a:p>
        </p:txBody>
      </p:sp>
      <p:sp>
        <p:nvSpPr>
          <p:cNvPr id="21" name="TextBox 20"/>
          <p:cNvSpPr txBox="1"/>
          <p:nvPr/>
        </p:nvSpPr>
        <p:spPr>
          <a:xfrm>
            <a:off x="914400" y="6954979"/>
            <a:ext cx="49377600" cy="1107996"/>
          </a:xfrm>
          <a:prstGeom prst="rect">
            <a:avLst/>
          </a:prstGeom>
          <a:noFill/>
        </p:spPr>
        <p:txBody>
          <a:bodyPr wrap="square" rtlCol="0">
            <a:spAutoFit/>
          </a:bodyPr>
          <a:lstStyle/>
          <a:p>
            <a:pPr algn="ctr"/>
            <a:r>
              <a:rPr lang="en-US" sz="6600" b="1" dirty="0" smtClean="0">
                <a:solidFill>
                  <a:srgbClr val="990033"/>
                </a:solidFill>
                <a:latin typeface="Arial" pitchFamily="34" charset="0"/>
                <a:cs typeface="Arial" pitchFamily="34" charset="0"/>
              </a:rPr>
              <a:t>Purpose: </a:t>
            </a:r>
            <a:r>
              <a:rPr lang="en-US" sz="6600" dirty="0" smtClean="0">
                <a:solidFill>
                  <a:srgbClr val="990033"/>
                </a:solidFill>
                <a:latin typeface="Arial" pitchFamily="34" charset="0"/>
                <a:cs typeface="Arial" pitchFamily="34" charset="0"/>
              </a:rPr>
              <a:t>To determine patellofemoral (PF) stress during activities of daily living using patient-specific computational modeling. </a:t>
            </a:r>
            <a:endParaRPr lang="en-US" sz="6600" dirty="0">
              <a:solidFill>
                <a:srgbClr val="990033"/>
              </a:solidFill>
              <a:latin typeface="Arial" pitchFamily="34" charset="0"/>
              <a:cs typeface="Arial" pitchFamily="34" charset="0"/>
            </a:endParaRPr>
          </a:p>
        </p:txBody>
      </p:sp>
      <p:sp>
        <p:nvSpPr>
          <p:cNvPr id="22" name="Rounded Rectangle 21"/>
          <p:cNvSpPr/>
          <p:nvPr/>
        </p:nvSpPr>
        <p:spPr>
          <a:xfrm>
            <a:off x="2733562" y="8977763"/>
            <a:ext cx="14630400" cy="10515600"/>
          </a:xfrm>
          <a:prstGeom prst="roundRect">
            <a:avLst/>
          </a:prstGeom>
          <a:solidFill>
            <a:schemeClr val="bg1"/>
          </a:solidFill>
          <a:ln w="7620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8000" b="1" dirty="0" smtClean="0">
                <a:solidFill>
                  <a:srgbClr val="990033"/>
                </a:solidFill>
                <a:latin typeface="Arial" pitchFamily="34" charset="0"/>
                <a:cs typeface="Arial" pitchFamily="34" charset="0"/>
              </a:rPr>
              <a:t>Imaging</a:t>
            </a:r>
          </a:p>
        </p:txBody>
      </p:sp>
      <p:sp>
        <p:nvSpPr>
          <p:cNvPr id="23" name="Rounded Rectangle 22"/>
          <p:cNvSpPr/>
          <p:nvPr/>
        </p:nvSpPr>
        <p:spPr>
          <a:xfrm>
            <a:off x="16459200" y="20407763"/>
            <a:ext cx="18288000" cy="10515600"/>
          </a:xfrm>
          <a:prstGeom prst="roundRect">
            <a:avLst/>
          </a:prstGeom>
          <a:solidFill>
            <a:schemeClr val="bg1"/>
          </a:solidFill>
          <a:ln w="7620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8000" b="1" dirty="0" smtClean="0">
                <a:solidFill>
                  <a:srgbClr val="990033"/>
                </a:solidFill>
                <a:latin typeface="Arial" pitchFamily="34" charset="0"/>
                <a:cs typeface="Arial" pitchFamily="34" charset="0"/>
              </a:rPr>
              <a:t>PF Joint Simulations</a:t>
            </a:r>
            <a:endParaRPr lang="en-US" sz="8000" b="1" dirty="0">
              <a:solidFill>
                <a:srgbClr val="990033"/>
              </a:solidFill>
              <a:latin typeface="Arial" pitchFamily="34" charset="0"/>
              <a:cs typeface="Arial" pitchFamily="34" charset="0"/>
            </a:endParaRPr>
          </a:p>
        </p:txBody>
      </p:sp>
      <p:sp>
        <p:nvSpPr>
          <p:cNvPr id="24" name="Rounded Rectangle 23"/>
          <p:cNvSpPr/>
          <p:nvPr/>
        </p:nvSpPr>
        <p:spPr>
          <a:xfrm>
            <a:off x="18288000" y="8977763"/>
            <a:ext cx="14630400" cy="10515600"/>
          </a:xfrm>
          <a:prstGeom prst="roundRect">
            <a:avLst/>
          </a:prstGeom>
          <a:solidFill>
            <a:schemeClr val="bg1"/>
          </a:solidFill>
          <a:ln w="7620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8000" b="1" dirty="0" smtClean="0">
                <a:solidFill>
                  <a:srgbClr val="990033"/>
                </a:solidFill>
                <a:latin typeface="Arial" pitchFamily="34" charset="0"/>
                <a:cs typeface="Arial" pitchFamily="34" charset="0"/>
              </a:rPr>
              <a:t>Motion Analysis</a:t>
            </a:r>
            <a:endParaRPr lang="en-US" sz="8000" b="1" dirty="0">
              <a:solidFill>
                <a:srgbClr val="990033"/>
              </a:solidFill>
              <a:latin typeface="Arial" pitchFamily="34" charset="0"/>
              <a:cs typeface="Arial" pitchFamily="34" charset="0"/>
            </a:endParaRPr>
          </a:p>
        </p:txBody>
      </p:sp>
      <p:sp>
        <p:nvSpPr>
          <p:cNvPr id="16" name="Rounded Rectangle 15"/>
          <p:cNvSpPr/>
          <p:nvPr/>
        </p:nvSpPr>
        <p:spPr>
          <a:xfrm>
            <a:off x="33880097" y="8961998"/>
            <a:ext cx="14630400" cy="10515600"/>
          </a:xfrm>
          <a:prstGeom prst="roundRect">
            <a:avLst/>
          </a:prstGeom>
          <a:solidFill>
            <a:schemeClr val="bg1"/>
          </a:solidFill>
          <a:ln w="7620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8000" b="1" dirty="0" smtClean="0">
                <a:solidFill>
                  <a:srgbClr val="990033"/>
                </a:solidFill>
                <a:latin typeface="Arial" pitchFamily="34" charset="0"/>
                <a:cs typeface="Arial" pitchFamily="34" charset="0"/>
              </a:rPr>
              <a:t>Whole Body Simulations</a:t>
            </a:r>
            <a:endParaRPr lang="en-US" sz="8000" b="1" dirty="0">
              <a:solidFill>
                <a:srgbClr val="990033"/>
              </a:solidFill>
              <a:latin typeface="Arial" pitchFamily="34" charset="0"/>
              <a:cs typeface="Arial" pitchFamily="34" charset="0"/>
            </a:endParaRPr>
          </a:p>
        </p:txBody>
      </p:sp>
      <p:sp>
        <p:nvSpPr>
          <p:cNvPr id="18" name="Rounded Rectangle 17"/>
          <p:cNvSpPr/>
          <p:nvPr/>
        </p:nvSpPr>
        <p:spPr>
          <a:xfrm>
            <a:off x="3657600" y="20864963"/>
            <a:ext cx="11887200" cy="9601200"/>
          </a:xfrm>
          <a:prstGeom prst="roundRect">
            <a:avLst/>
          </a:prstGeom>
          <a:solidFill>
            <a:schemeClr val="bg1"/>
          </a:solidFill>
          <a:ln w="7620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5000" b="1" dirty="0" smtClean="0">
                <a:solidFill>
                  <a:srgbClr val="990033"/>
                </a:solidFill>
                <a:latin typeface="Arial" pitchFamily="34" charset="0"/>
                <a:cs typeface="Arial" pitchFamily="34" charset="0"/>
              </a:rPr>
              <a:t>Result: Gender </a:t>
            </a:r>
            <a:r>
              <a:rPr lang="en-US" sz="5000" b="1" dirty="0" smtClean="0">
                <a:solidFill>
                  <a:srgbClr val="990033"/>
                </a:solidFill>
                <a:latin typeface="Arial" pitchFamily="34" charset="0"/>
                <a:cs typeface="Arial" pitchFamily="34" charset="0"/>
              </a:rPr>
              <a:t>Differences</a:t>
            </a:r>
            <a:endParaRPr lang="en-US" sz="5000" b="1" dirty="0">
              <a:solidFill>
                <a:srgbClr val="990033"/>
              </a:solidFill>
              <a:latin typeface="Arial" pitchFamily="34" charset="0"/>
              <a:cs typeface="Arial" pitchFamily="34" charset="0"/>
            </a:endParaRPr>
          </a:p>
        </p:txBody>
      </p:sp>
      <p:sp>
        <p:nvSpPr>
          <p:cNvPr id="19" name="Rounded Rectangle 18"/>
          <p:cNvSpPr/>
          <p:nvPr/>
        </p:nvSpPr>
        <p:spPr>
          <a:xfrm>
            <a:off x="35661600" y="20864963"/>
            <a:ext cx="11887200" cy="9601200"/>
          </a:xfrm>
          <a:prstGeom prst="roundRect">
            <a:avLst/>
          </a:prstGeom>
          <a:solidFill>
            <a:schemeClr val="bg1"/>
          </a:solidFill>
          <a:ln w="7620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5000" b="1" dirty="0" smtClean="0">
                <a:solidFill>
                  <a:srgbClr val="990033"/>
                </a:solidFill>
                <a:latin typeface="Arial" pitchFamily="34" charset="0"/>
                <a:cs typeface="Arial" pitchFamily="34" charset="0"/>
              </a:rPr>
              <a:t>Result: Predict </a:t>
            </a:r>
            <a:r>
              <a:rPr lang="en-US" sz="5000" b="1" dirty="0" smtClean="0">
                <a:solidFill>
                  <a:srgbClr val="990033"/>
                </a:solidFill>
                <a:latin typeface="Arial" pitchFamily="34" charset="0"/>
                <a:cs typeface="Arial" pitchFamily="34" charset="0"/>
              </a:rPr>
              <a:t>Clinical Outcomes</a:t>
            </a:r>
            <a:endParaRPr lang="en-US" sz="5000" b="1" dirty="0">
              <a:solidFill>
                <a:srgbClr val="990033"/>
              </a:solidFill>
              <a:latin typeface="Arial" pitchFamily="34" charset="0"/>
              <a:cs typeface="Arial" pitchFamily="34" charset="0"/>
            </a:endParaRPr>
          </a:p>
        </p:txBody>
      </p:sp>
      <p:sp>
        <p:nvSpPr>
          <p:cNvPr id="44" name="TextBox 43"/>
          <p:cNvSpPr txBox="1"/>
          <p:nvPr/>
        </p:nvSpPr>
        <p:spPr>
          <a:xfrm>
            <a:off x="11596255" y="34411677"/>
            <a:ext cx="33696853" cy="1015663"/>
          </a:xfrm>
          <a:prstGeom prst="rect">
            <a:avLst/>
          </a:prstGeom>
          <a:noFill/>
        </p:spPr>
        <p:txBody>
          <a:bodyPr wrap="none" rtlCol="0">
            <a:spAutoFit/>
          </a:bodyPr>
          <a:lstStyle/>
          <a:p>
            <a:pPr marL="228600" indent="-228600">
              <a:spcAft>
                <a:spcPts val="1200"/>
              </a:spcAft>
            </a:pPr>
            <a:r>
              <a:rPr lang="en-US" sz="6000" b="1" dirty="0">
                <a:solidFill>
                  <a:srgbClr val="990033"/>
                </a:solidFill>
                <a:latin typeface="Arial" pitchFamily="34" charset="0"/>
                <a:cs typeface="Arial" pitchFamily="34" charset="0"/>
              </a:rPr>
              <a:t>Acknowledgements:</a:t>
            </a:r>
            <a:r>
              <a:rPr lang="en-US" sz="6000" i="1" dirty="0">
                <a:solidFill>
                  <a:srgbClr val="990033"/>
                </a:solidFill>
                <a:latin typeface="Arial" pitchFamily="34" charset="0"/>
                <a:cs typeface="Arial" pitchFamily="34" charset="0"/>
              </a:rPr>
              <a:t> </a:t>
            </a:r>
            <a:r>
              <a:rPr lang="en-US" sz="6000" dirty="0" smtClean="0">
                <a:solidFill>
                  <a:srgbClr val="990033"/>
                </a:solidFill>
                <a:latin typeface="Arial" pitchFamily="34" charset="0"/>
                <a:cs typeface="Arial" pitchFamily="34" charset="0"/>
              </a:rPr>
              <a:t>NIH (U54 GM072970, </a:t>
            </a:r>
            <a:r>
              <a:rPr lang="en-US" sz="6000" dirty="0">
                <a:solidFill>
                  <a:srgbClr val="990033"/>
                </a:solidFill>
                <a:latin typeface="Arial" pitchFamily="34" charset="0"/>
                <a:cs typeface="Arial" pitchFamily="34" charset="0"/>
              </a:rPr>
              <a:t>EB005790-05</a:t>
            </a:r>
            <a:r>
              <a:rPr lang="en-US" sz="6000" dirty="0" smtClean="0">
                <a:solidFill>
                  <a:srgbClr val="990033"/>
                </a:solidFill>
                <a:latin typeface="Arial" pitchFamily="34" charset="0"/>
                <a:cs typeface="Arial" pitchFamily="34" charset="0"/>
              </a:rPr>
              <a:t>); VA Rehab. </a:t>
            </a:r>
            <a:r>
              <a:rPr lang="en-US" sz="6000" dirty="0">
                <a:solidFill>
                  <a:srgbClr val="990033"/>
                </a:solidFill>
                <a:latin typeface="Arial" pitchFamily="34" charset="0"/>
                <a:cs typeface="Arial" pitchFamily="34" charset="0"/>
              </a:rPr>
              <a:t>R&amp;D Service (</a:t>
            </a:r>
            <a:r>
              <a:rPr lang="en-US" sz="6000" dirty="0" smtClean="0">
                <a:solidFill>
                  <a:srgbClr val="990033"/>
                </a:solidFill>
                <a:latin typeface="Arial" pitchFamily="34" charset="0"/>
                <a:cs typeface="Arial" pitchFamily="34" charset="0"/>
              </a:rPr>
              <a:t>A2592R)</a:t>
            </a:r>
            <a:endParaRPr lang="en-US" sz="6000" dirty="0">
              <a:solidFill>
                <a:srgbClr val="990033"/>
              </a:solidFill>
              <a:latin typeface="Arial" pitchFamily="34" charset="0"/>
              <a:cs typeface="Arial" pitchFamily="34" charset="0"/>
            </a:endParaRPr>
          </a:p>
        </p:txBody>
      </p:sp>
      <p:sp>
        <p:nvSpPr>
          <p:cNvPr id="46" name="TextBox 45"/>
          <p:cNvSpPr txBox="1"/>
          <p:nvPr/>
        </p:nvSpPr>
        <p:spPr>
          <a:xfrm>
            <a:off x="3190762" y="15759248"/>
            <a:ext cx="13716000" cy="2862322"/>
          </a:xfrm>
          <a:prstGeom prst="rect">
            <a:avLst/>
          </a:prstGeom>
          <a:noFill/>
        </p:spPr>
        <p:txBody>
          <a:bodyPr wrap="square" rtlCol="0">
            <a:spAutoFit/>
          </a:bodyPr>
          <a:lstStyle/>
          <a:p>
            <a:pPr algn="just">
              <a:spcAft>
                <a:spcPts val="1200"/>
              </a:spcAft>
            </a:pPr>
            <a:r>
              <a:rPr lang="en-US" sz="3600" dirty="0" smtClean="0">
                <a:latin typeface="Arial" pitchFamily="34" charset="0"/>
                <a:cs typeface="Arial" pitchFamily="34" charset="0"/>
              </a:rPr>
              <a:t>We acquired 3D knee geometry of subjects using a combination of (A) supine, high resolution </a:t>
            </a:r>
            <a:r>
              <a:rPr lang="en-US" sz="3600" dirty="0" smtClean="0">
                <a:latin typeface="Arial" pitchFamily="34" charset="0"/>
                <a:cs typeface="Arial" pitchFamily="34" charset="0"/>
              </a:rPr>
              <a:t>MRI </a:t>
            </a:r>
            <a:r>
              <a:rPr lang="en-US" sz="3600" dirty="0" smtClean="0">
                <a:latin typeface="Arial" pitchFamily="34" charset="0"/>
                <a:cs typeface="Arial" pitchFamily="34" charset="0"/>
              </a:rPr>
              <a:t>and (B) PET/CT imaging. We acquired </a:t>
            </a:r>
            <a:r>
              <a:rPr lang="en-US" sz="3600" i="1" dirty="0" smtClean="0">
                <a:latin typeface="Arial" pitchFamily="34" charset="0"/>
                <a:cs typeface="Arial" pitchFamily="34" charset="0"/>
              </a:rPr>
              <a:t>in vivo </a:t>
            </a:r>
            <a:r>
              <a:rPr lang="en-US" sz="3600" dirty="0" smtClean="0">
                <a:latin typeface="Arial" pitchFamily="34" charset="0"/>
                <a:cs typeface="Arial" pitchFamily="34" charset="0"/>
              </a:rPr>
              <a:t>kinematics by registering the models to upright, weightbearing MRI </a:t>
            </a:r>
            <a:r>
              <a:rPr lang="en-US" sz="3600" dirty="0">
                <a:latin typeface="Arial" pitchFamily="34" charset="0"/>
                <a:cs typeface="Arial" pitchFamily="34" charset="0"/>
              </a:rPr>
              <a:t>(C)</a:t>
            </a:r>
            <a:r>
              <a:rPr lang="en-US" sz="3600" dirty="0" smtClean="0">
                <a:latin typeface="Arial" pitchFamily="34" charset="0"/>
                <a:cs typeface="Arial" pitchFamily="34" charset="0"/>
              </a:rPr>
              <a:t>. The hotspot on the PET/CT image indicates region of elevated bone metabolic activity. </a:t>
            </a:r>
            <a:endParaRPr lang="en-US" sz="3600" dirty="0">
              <a:latin typeface="Arial" pitchFamily="34" charset="0"/>
              <a:cs typeface="Arial" pitchFamily="34" charset="0"/>
            </a:endParaRPr>
          </a:p>
        </p:txBody>
      </p:sp>
      <p:sp>
        <p:nvSpPr>
          <p:cNvPr id="77" name="TextBox 76"/>
          <p:cNvSpPr txBox="1"/>
          <p:nvPr/>
        </p:nvSpPr>
        <p:spPr>
          <a:xfrm>
            <a:off x="18768693" y="16036247"/>
            <a:ext cx="13716000" cy="2308324"/>
          </a:xfrm>
          <a:prstGeom prst="rect">
            <a:avLst/>
          </a:prstGeom>
          <a:noFill/>
        </p:spPr>
        <p:txBody>
          <a:bodyPr wrap="square" rtlCol="0">
            <a:spAutoFit/>
          </a:bodyPr>
          <a:lstStyle/>
          <a:p>
            <a:pPr algn="just">
              <a:spcAft>
                <a:spcPts val="1200"/>
              </a:spcAft>
            </a:pPr>
            <a:r>
              <a:rPr lang="en-US" sz="3600" dirty="0" smtClean="0">
                <a:latin typeface="Arial" pitchFamily="34" charset="0"/>
                <a:cs typeface="Arial" pitchFamily="34" charset="0"/>
              </a:rPr>
              <a:t>We analyzed the motion of subjects while performing activities of daily living, including (A) upright, weightbearing squat and (B) walking. We recorded muscle electromyography (EMG) activations during the functional tasks (C).</a:t>
            </a:r>
            <a:endParaRPr lang="en-US" sz="3600" dirty="0">
              <a:latin typeface="Arial" pitchFamily="34" charset="0"/>
              <a:cs typeface="Arial" pitchFamily="34" charset="0"/>
            </a:endParaRPr>
          </a:p>
        </p:txBody>
      </p:sp>
      <p:sp>
        <p:nvSpPr>
          <p:cNvPr id="78" name="TextBox 77"/>
          <p:cNvSpPr txBox="1"/>
          <p:nvPr/>
        </p:nvSpPr>
        <p:spPr>
          <a:xfrm>
            <a:off x="34308238" y="16036247"/>
            <a:ext cx="13716000" cy="2308324"/>
          </a:xfrm>
          <a:prstGeom prst="rect">
            <a:avLst/>
          </a:prstGeom>
          <a:noFill/>
        </p:spPr>
        <p:txBody>
          <a:bodyPr wrap="square" rtlCol="0">
            <a:spAutoFit/>
          </a:bodyPr>
          <a:lstStyle/>
          <a:p>
            <a:pPr algn="just">
              <a:spcAft>
                <a:spcPts val="1200"/>
              </a:spcAft>
            </a:pPr>
            <a:r>
              <a:rPr lang="en-US" sz="3600" dirty="0" smtClean="0">
                <a:latin typeface="Arial" pitchFamily="34" charset="0"/>
                <a:cs typeface="Arial" pitchFamily="34" charset="0"/>
              </a:rPr>
              <a:t>We created subject-specific simulations of activities of daily living (A, B) using an EMG-based musculoskeletal model (C). The </a:t>
            </a:r>
            <a:r>
              <a:rPr lang="en-US" sz="3600" dirty="0">
                <a:latin typeface="Arial" pitchFamily="34" charset="0"/>
                <a:cs typeface="Arial" pitchFamily="34" charset="0"/>
              </a:rPr>
              <a:t>musculoskeletal model</a:t>
            </a:r>
            <a:r>
              <a:rPr lang="en-US" sz="3600" dirty="0" smtClean="0">
                <a:latin typeface="Arial" pitchFamily="34" charset="0"/>
                <a:cs typeface="Arial" pitchFamily="34" charset="0"/>
              </a:rPr>
              <a:t> included a Hill-type muscle actuator and EMG-to-activation dynamics. </a:t>
            </a:r>
            <a:endParaRPr lang="en-US" sz="3600" dirty="0">
              <a:latin typeface="Arial" pitchFamily="34" charset="0"/>
              <a:cs typeface="Arial" pitchFamily="34" charset="0"/>
            </a:endParaRPr>
          </a:p>
        </p:txBody>
      </p:sp>
      <p:sp>
        <p:nvSpPr>
          <p:cNvPr id="90" name="TextBox 89"/>
          <p:cNvSpPr txBox="1"/>
          <p:nvPr/>
        </p:nvSpPr>
        <p:spPr>
          <a:xfrm>
            <a:off x="4114800" y="28134567"/>
            <a:ext cx="10972800" cy="1384995"/>
          </a:xfrm>
          <a:prstGeom prst="rect">
            <a:avLst/>
          </a:prstGeom>
          <a:noFill/>
        </p:spPr>
        <p:txBody>
          <a:bodyPr wrap="square" rtlCol="0">
            <a:spAutoFit/>
          </a:bodyPr>
          <a:lstStyle/>
          <a:p>
            <a:pPr algn="just">
              <a:spcAft>
                <a:spcPts val="1200"/>
              </a:spcAft>
            </a:pPr>
            <a:r>
              <a:rPr lang="en-US" sz="2800" dirty="0" smtClean="0">
                <a:latin typeface="Arial" pitchFamily="34" charset="0"/>
                <a:cs typeface="Arial" pitchFamily="34" charset="0"/>
              </a:rPr>
              <a:t>Females with PF pain have greater patellar cartilage stress than males with PF pain (p = 0.02). This may explain the greater prevalence of PF pain in females compared to males.</a:t>
            </a:r>
            <a:endParaRPr lang="en-US" sz="2800" dirty="0">
              <a:latin typeface="Arial" pitchFamily="34" charset="0"/>
              <a:cs typeface="Arial" pitchFamily="34" charset="0"/>
            </a:endParaRPr>
          </a:p>
        </p:txBody>
      </p:sp>
      <p:sp>
        <p:nvSpPr>
          <p:cNvPr id="93" name="TextBox 92"/>
          <p:cNvSpPr txBox="1"/>
          <p:nvPr/>
        </p:nvSpPr>
        <p:spPr>
          <a:xfrm>
            <a:off x="36118800" y="28380032"/>
            <a:ext cx="10972800" cy="1477328"/>
          </a:xfrm>
          <a:prstGeom prst="rect">
            <a:avLst/>
          </a:prstGeom>
          <a:noFill/>
        </p:spPr>
        <p:txBody>
          <a:bodyPr wrap="square" rtlCol="0">
            <a:spAutoFit/>
          </a:bodyPr>
          <a:lstStyle/>
          <a:p>
            <a:pPr algn="just">
              <a:spcAft>
                <a:spcPts val="1200"/>
              </a:spcAft>
            </a:pPr>
            <a:r>
              <a:rPr lang="en-US" sz="3000" dirty="0" smtClean="0">
                <a:latin typeface="Arial" pitchFamily="34" charset="0"/>
                <a:cs typeface="Arial" pitchFamily="34" charset="0"/>
              </a:rPr>
              <a:t>A vastus </a:t>
            </a:r>
            <a:r>
              <a:rPr lang="en-US" sz="3000" dirty="0" err="1" smtClean="0">
                <a:latin typeface="Arial" pitchFamily="34" charset="0"/>
                <a:cs typeface="Arial" pitchFamily="34" charset="0"/>
              </a:rPr>
              <a:t>medialis</a:t>
            </a:r>
            <a:r>
              <a:rPr lang="en-US" sz="3000" dirty="0" smtClean="0">
                <a:latin typeface="Arial" pitchFamily="34" charset="0"/>
                <a:cs typeface="Arial" pitchFamily="34" charset="0"/>
              </a:rPr>
              <a:t> muscle strengthening intervention resulted in increased contact area and decreased PF stress. This is a personalized medicine approach to treatment of PF pain.</a:t>
            </a:r>
            <a:endParaRPr lang="en-US" sz="3000" dirty="0">
              <a:latin typeface="Arial" pitchFamily="34" charset="0"/>
              <a:cs typeface="Arial" pitchFamily="34" charset="0"/>
            </a:endParaRPr>
          </a:p>
        </p:txBody>
      </p:sp>
      <p:grpSp>
        <p:nvGrpSpPr>
          <p:cNvPr id="47" name="Group 46"/>
          <p:cNvGrpSpPr/>
          <p:nvPr/>
        </p:nvGrpSpPr>
        <p:grpSpPr>
          <a:xfrm>
            <a:off x="35966160" y="22143029"/>
            <a:ext cx="6428991" cy="6385855"/>
            <a:chOff x="35966160" y="22143029"/>
            <a:chExt cx="6428991" cy="6385855"/>
          </a:xfrm>
        </p:grpSpPr>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94351" y="22143029"/>
              <a:ext cx="6400800" cy="6385855"/>
            </a:xfrm>
            <a:prstGeom prst="rect">
              <a:avLst/>
            </a:prstGeom>
          </p:spPr>
        </p:pic>
        <p:sp>
          <p:nvSpPr>
            <p:cNvPr id="91" name="TextBox 90"/>
            <p:cNvSpPr txBox="1"/>
            <p:nvPr/>
          </p:nvSpPr>
          <p:spPr>
            <a:xfrm rot="16200000">
              <a:off x="34466262" y="24532829"/>
              <a:ext cx="3553793" cy="553998"/>
            </a:xfrm>
            <a:prstGeom prst="rect">
              <a:avLst/>
            </a:prstGeom>
            <a:noFill/>
          </p:spPr>
          <p:txBody>
            <a:bodyPr wrap="none" rtlCol="0">
              <a:spAutoFit/>
            </a:bodyPr>
            <a:lstStyle/>
            <a:p>
              <a:pPr>
                <a:spcAft>
                  <a:spcPts val="1200"/>
                </a:spcAft>
              </a:pPr>
              <a:r>
                <a:rPr lang="en-US" sz="3000" dirty="0" smtClean="0">
                  <a:latin typeface="Arial" pitchFamily="34" charset="0"/>
                  <a:cs typeface="Arial" pitchFamily="34" charset="0"/>
                </a:rPr>
                <a:t>Contact Area (mm</a:t>
              </a:r>
              <a:r>
                <a:rPr lang="en-US" sz="3000" baseline="30000" dirty="0" smtClean="0">
                  <a:latin typeface="Arial" pitchFamily="34" charset="0"/>
                  <a:cs typeface="Arial" pitchFamily="34" charset="0"/>
                </a:rPr>
                <a:t>2</a:t>
              </a:r>
              <a:r>
                <a:rPr lang="en-US" sz="3000" dirty="0" smtClean="0">
                  <a:latin typeface="Arial" pitchFamily="34" charset="0"/>
                  <a:cs typeface="Arial" pitchFamily="34" charset="0"/>
                </a:rPr>
                <a:t>)</a:t>
              </a:r>
              <a:endParaRPr lang="en-US" sz="3000" dirty="0">
                <a:latin typeface="Arial" pitchFamily="34" charset="0"/>
                <a:cs typeface="Arial" pitchFamily="34" charset="0"/>
              </a:endParaRPr>
            </a:p>
          </p:txBody>
        </p:sp>
        <p:sp>
          <p:nvSpPr>
            <p:cNvPr id="92" name="TextBox 91"/>
            <p:cNvSpPr txBox="1"/>
            <p:nvPr/>
          </p:nvSpPr>
          <p:spPr>
            <a:xfrm>
              <a:off x="38165295" y="27866290"/>
              <a:ext cx="3458126" cy="553998"/>
            </a:xfrm>
            <a:prstGeom prst="rect">
              <a:avLst/>
            </a:prstGeom>
            <a:noFill/>
          </p:spPr>
          <p:txBody>
            <a:bodyPr wrap="none" rtlCol="0">
              <a:spAutoFit/>
            </a:bodyPr>
            <a:lstStyle/>
            <a:p>
              <a:pPr>
                <a:spcAft>
                  <a:spcPts val="1200"/>
                </a:spcAft>
              </a:pPr>
              <a:r>
                <a:rPr lang="en-US" sz="3000" dirty="0" smtClean="0">
                  <a:latin typeface="Arial" pitchFamily="34" charset="0"/>
                  <a:cs typeface="Arial" pitchFamily="34" charset="0"/>
                </a:rPr>
                <a:t>Tibia Flexion (deg.)</a:t>
              </a:r>
              <a:endParaRPr lang="en-US" sz="3000" dirty="0">
                <a:latin typeface="Arial" pitchFamily="34" charset="0"/>
                <a:cs typeface="Arial" pitchFamily="34" charset="0"/>
              </a:endParaRPr>
            </a:p>
          </p:txBody>
        </p:sp>
        <p:grpSp>
          <p:nvGrpSpPr>
            <p:cNvPr id="41" name="Group 40"/>
            <p:cNvGrpSpPr/>
            <p:nvPr/>
          </p:nvGrpSpPr>
          <p:grpSpPr>
            <a:xfrm>
              <a:off x="38102543" y="23675788"/>
              <a:ext cx="4200237" cy="3432070"/>
              <a:chOff x="40512992" y="23675788"/>
              <a:chExt cx="4200237" cy="3432070"/>
            </a:xfrm>
          </p:grpSpPr>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09830" y="24486434"/>
                <a:ext cx="1403399" cy="1828800"/>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15026" y="25279058"/>
                <a:ext cx="1382304" cy="1828800"/>
              </a:xfrm>
              <a:prstGeom prst="rect">
                <a:avLst/>
              </a:prstGeom>
            </p:spPr>
          </p:pic>
          <p:sp>
            <p:nvSpPr>
              <p:cNvPr id="94" name="TextBox 93"/>
              <p:cNvSpPr txBox="1"/>
              <p:nvPr/>
            </p:nvSpPr>
            <p:spPr>
              <a:xfrm>
                <a:off x="40512992" y="24701751"/>
                <a:ext cx="744114" cy="523220"/>
              </a:xfrm>
              <a:prstGeom prst="rect">
                <a:avLst/>
              </a:prstGeom>
              <a:noFill/>
            </p:spPr>
            <p:txBody>
              <a:bodyPr wrap="none" rtlCol="0">
                <a:spAutoFit/>
              </a:bodyPr>
              <a:lstStyle/>
              <a:p>
                <a:pPr>
                  <a:spcAft>
                    <a:spcPts val="1200"/>
                  </a:spcAft>
                </a:pPr>
                <a:r>
                  <a:rPr lang="en-US" sz="2800" dirty="0" smtClean="0">
                    <a:latin typeface="Arial" pitchFamily="34" charset="0"/>
                    <a:cs typeface="Arial" pitchFamily="34" charset="0"/>
                  </a:rPr>
                  <a:t>Pre</a:t>
                </a:r>
                <a:endParaRPr lang="en-US" sz="2800" dirty="0">
                  <a:latin typeface="Arial" pitchFamily="34" charset="0"/>
                  <a:cs typeface="Arial" pitchFamily="34" charset="0"/>
                </a:endParaRPr>
              </a:p>
            </p:txBody>
          </p:sp>
          <p:sp>
            <p:nvSpPr>
              <p:cNvPr id="95" name="TextBox 94"/>
              <p:cNvSpPr txBox="1"/>
              <p:nvPr/>
            </p:nvSpPr>
            <p:spPr>
              <a:xfrm>
                <a:off x="43560124" y="23957678"/>
                <a:ext cx="902811" cy="523220"/>
              </a:xfrm>
              <a:prstGeom prst="rect">
                <a:avLst/>
              </a:prstGeom>
              <a:noFill/>
            </p:spPr>
            <p:txBody>
              <a:bodyPr wrap="none" rtlCol="0">
                <a:spAutoFit/>
              </a:bodyPr>
              <a:lstStyle/>
              <a:p>
                <a:pPr>
                  <a:spcAft>
                    <a:spcPts val="1200"/>
                  </a:spcAft>
                </a:pPr>
                <a:r>
                  <a:rPr lang="en-US" sz="2800" dirty="0" smtClean="0">
                    <a:latin typeface="Arial" pitchFamily="34" charset="0"/>
                    <a:cs typeface="Arial" pitchFamily="34" charset="0"/>
                  </a:rPr>
                  <a:t>Post</a:t>
                </a:r>
                <a:endParaRPr lang="en-US" sz="2800" dirty="0">
                  <a:latin typeface="Arial" pitchFamily="34" charset="0"/>
                  <a:cs typeface="Arial" pitchFamily="34" charset="0"/>
                </a:endParaRPr>
              </a:p>
            </p:txBody>
          </p:sp>
          <p:cxnSp>
            <p:nvCxnSpPr>
              <p:cNvPr id="38" name="Straight Arrow Connector 37"/>
              <p:cNvCxnSpPr/>
              <p:nvPr/>
            </p:nvCxnSpPr>
            <p:spPr>
              <a:xfrm>
                <a:off x="41165929" y="24652941"/>
                <a:ext cx="358589" cy="55581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41165929" y="23675788"/>
                <a:ext cx="1981201" cy="1281953"/>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7" name="Group 56"/>
          <p:cNvGrpSpPr/>
          <p:nvPr/>
        </p:nvGrpSpPr>
        <p:grpSpPr>
          <a:xfrm>
            <a:off x="42446859" y="22239949"/>
            <a:ext cx="4692605" cy="6217920"/>
            <a:chOff x="42446859" y="22239949"/>
            <a:chExt cx="4692605" cy="6217920"/>
          </a:xfrm>
        </p:grpSpPr>
        <p:pic>
          <p:nvPicPr>
            <p:cNvPr id="54" name="Pictur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46859" y="22239949"/>
              <a:ext cx="4675002" cy="6217920"/>
            </a:xfrm>
            <a:prstGeom prst="rect">
              <a:avLst/>
            </a:prstGeom>
          </p:spPr>
        </p:pic>
        <p:sp>
          <p:nvSpPr>
            <p:cNvPr id="102" name="TextBox 101"/>
            <p:cNvSpPr txBox="1"/>
            <p:nvPr/>
          </p:nvSpPr>
          <p:spPr>
            <a:xfrm>
              <a:off x="43681338" y="27866290"/>
              <a:ext cx="3458126" cy="553998"/>
            </a:xfrm>
            <a:prstGeom prst="rect">
              <a:avLst/>
            </a:prstGeom>
            <a:noFill/>
          </p:spPr>
          <p:txBody>
            <a:bodyPr wrap="none" rtlCol="0">
              <a:spAutoFit/>
            </a:bodyPr>
            <a:lstStyle/>
            <a:p>
              <a:pPr>
                <a:spcAft>
                  <a:spcPts val="1200"/>
                </a:spcAft>
              </a:pPr>
              <a:r>
                <a:rPr lang="en-US" sz="3000" dirty="0" smtClean="0">
                  <a:latin typeface="Arial" pitchFamily="34" charset="0"/>
                  <a:cs typeface="Arial" pitchFamily="34" charset="0"/>
                </a:rPr>
                <a:t>Tibia Flexion (deg.)</a:t>
              </a:r>
              <a:endParaRPr lang="en-US" sz="3000" dirty="0">
                <a:latin typeface="Arial" pitchFamily="34" charset="0"/>
                <a:cs typeface="Arial" pitchFamily="34" charset="0"/>
              </a:endParaRPr>
            </a:p>
          </p:txBody>
        </p:sp>
        <p:sp>
          <p:nvSpPr>
            <p:cNvPr id="103" name="TextBox 102"/>
            <p:cNvSpPr txBox="1"/>
            <p:nvPr/>
          </p:nvSpPr>
          <p:spPr>
            <a:xfrm rot="16200000">
              <a:off x="41512294" y="24509731"/>
              <a:ext cx="2428870" cy="553998"/>
            </a:xfrm>
            <a:prstGeom prst="rect">
              <a:avLst/>
            </a:prstGeom>
            <a:noFill/>
          </p:spPr>
          <p:txBody>
            <a:bodyPr wrap="none" rtlCol="0">
              <a:spAutoFit/>
            </a:bodyPr>
            <a:lstStyle/>
            <a:p>
              <a:pPr>
                <a:spcAft>
                  <a:spcPts val="1200"/>
                </a:spcAft>
              </a:pPr>
              <a:r>
                <a:rPr lang="en-US" sz="3000" dirty="0" smtClean="0">
                  <a:latin typeface="Arial" pitchFamily="34" charset="0"/>
                  <a:cs typeface="Arial" pitchFamily="34" charset="0"/>
                </a:rPr>
                <a:t>Stress (</a:t>
              </a:r>
              <a:r>
                <a:rPr lang="en-US" sz="3000" dirty="0" err="1" smtClean="0">
                  <a:latin typeface="Arial" pitchFamily="34" charset="0"/>
                  <a:cs typeface="Arial" pitchFamily="34" charset="0"/>
                </a:rPr>
                <a:t>MPa</a:t>
              </a:r>
              <a:r>
                <a:rPr lang="en-US" sz="3000" dirty="0" smtClean="0">
                  <a:latin typeface="Arial" pitchFamily="34" charset="0"/>
                  <a:cs typeface="Arial" pitchFamily="34" charset="0"/>
                </a:rPr>
                <a:t>)</a:t>
              </a:r>
              <a:endParaRPr lang="en-US" sz="3000" dirty="0">
                <a:latin typeface="Arial" pitchFamily="34" charset="0"/>
                <a:cs typeface="Arial" pitchFamily="34" charset="0"/>
              </a:endParaRPr>
            </a:p>
          </p:txBody>
        </p:sp>
        <p:grpSp>
          <p:nvGrpSpPr>
            <p:cNvPr id="50" name="Group 49"/>
            <p:cNvGrpSpPr/>
            <p:nvPr/>
          </p:nvGrpSpPr>
          <p:grpSpPr>
            <a:xfrm>
              <a:off x="44160815" y="22610689"/>
              <a:ext cx="1198400" cy="990260"/>
              <a:chOff x="44160815" y="22610689"/>
              <a:chExt cx="1198400" cy="990260"/>
            </a:xfrm>
          </p:grpSpPr>
          <p:sp>
            <p:nvSpPr>
              <p:cNvPr id="108" name="Rectangle 107"/>
              <p:cNvSpPr/>
              <p:nvPr/>
            </p:nvSpPr>
            <p:spPr>
              <a:xfrm>
                <a:off x="44160815" y="22735139"/>
                <a:ext cx="274320" cy="274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p:cNvSpPr txBox="1"/>
              <p:nvPr/>
            </p:nvSpPr>
            <p:spPr>
              <a:xfrm>
                <a:off x="44456404" y="22610689"/>
                <a:ext cx="744114" cy="523220"/>
              </a:xfrm>
              <a:prstGeom prst="rect">
                <a:avLst/>
              </a:prstGeom>
              <a:noFill/>
            </p:spPr>
            <p:txBody>
              <a:bodyPr wrap="none" rtlCol="0">
                <a:spAutoFit/>
              </a:bodyPr>
              <a:lstStyle/>
              <a:p>
                <a:pPr>
                  <a:spcAft>
                    <a:spcPts val="1200"/>
                  </a:spcAft>
                </a:pPr>
                <a:r>
                  <a:rPr lang="en-US" sz="2800" dirty="0" smtClean="0">
                    <a:latin typeface="Arial" pitchFamily="34" charset="0"/>
                    <a:cs typeface="Arial" pitchFamily="34" charset="0"/>
                  </a:rPr>
                  <a:t>Pre</a:t>
                </a:r>
                <a:endParaRPr lang="en-US" sz="2800" dirty="0">
                  <a:latin typeface="Arial" pitchFamily="34" charset="0"/>
                  <a:cs typeface="Arial" pitchFamily="34" charset="0"/>
                </a:endParaRPr>
              </a:p>
            </p:txBody>
          </p:sp>
          <p:sp>
            <p:nvSpPr>
              <p:cNvPr id="110" name="Rectangle 109"/>
              <p:cNvSpPr/>
              <p:nvPr/>
            </p:nvSpPr>
            <p:spPr>
              <a:xfrm>
                <a:off x="44160815" y="23202179"/>
                <a:ext cx="274320" cy="27432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p:cNvSpPr txBox="1"/>
              <p:nvPr/>
            </p:nvSpPr>
            <p:spPr>
              <a:xfrm>
                <a:off x="44456404" y="23077729"/>
                <a:ext cx="902811" cy="523220"/>
              </a:xfrm>
              <a:prstGeom prst="rect">
                <a:avLst/>
              </a:prstGeom>
              <a:noFill/>
            </p:spPr>
            <p:txBody>
              <a:bodyPr wrap="none" rtlCol="0">
                <a:spAutoFit/>
              </a:bodyPr>
              <a:lstStyle/>
              <a:p>
                <a:pPr>
                  <a:spcAft>
                    <a:spcPts val="1200"/>
                  </a:spcAft>
                </a:pPr>
                <a:r>
                  <a:rPr lang="en-US" sz="2800" dirty="0" smtClean="0">
                    <a:latin typeface="Arial" pitchFamily="34" charset="0"/>
                    <a:cs typeface="Arial" pitchFamily="34" charset="0"/>
                  </a:rPr>
                  <a:t>Post</a:t>
                </a:r>
                <a:endParaRPr lang="en-US" sz="2800" dirty="0">
                  <a:latin typeface="Arial" pitchFamily="34" charset="0"/>
                  <a:cs typeface="Arial" pitchFamily="34" charset="0"/>
                </a:endParaRPr>
              </a:p>
            </p:txBody>
          </p:sp>
        </p:grpSp>
      </p:grpSp>
      <p:grpSp>
        <p:nvGrpSpPr>
          <p:cNvPr id="2059" name="Group 2058"/>
          <p:cNvGrpSpPr/>
          <p:nvPr/>
        </p:nvGrpSpPr>
        <p:grpSpPr>
          <a:xfrm>
            <a:off x="31526958" y="23184718"/>
            <a:ext cx="1649149" cy="3657600"/>
            <a:chOff x="31500832" y="22733295"/>
            <a:chExt cx="1649149" cy="3657600"/>
          </a:xfrm>
        </p:grpSpPr>
        <p:pic>
          <p:nvPicPr>
            <p:cNvPr id="2055" name="Picture 205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500832" y="22733295"/>
              <a:ext cx="796454" cy="3657600"/>
            </a:xfrm>
            <a:prstGeom prst="rect">
              <a:avLst/>
            </a:prstGeom>
          </p:spPr>
        </p:pic>
        <p:sp>
          <p:nvSpPr>
            <p:cNvPr id="123" name="TextBox 122"/>
            <p:cNvSpPr txBox="1"/>
            <p:nvPr/>
          </p:nvSpPr>
          <p:spPr>
            <a:xfrm>
              <a:off x="32176638" y="22733295"/>
              <a:ext cx="973343" cy="553998"/>
            </a:xfrm>
            <a:prstGeom prst="rect">
              <a:avLst/>
            </a:prstGeom>
            <a:noFill/>
          </p:spPr>
          <p:txBody>
            <a:bodyPr wrap="none" rtlCol="0">
              <a:spAutoFit/>
            </a:bodyPr>
            <a:lstStyle/>
            <a:p>
              <a:pPr>
                <a:spcAft>
                  <a:spcPts val="1200"/>
                </a:spcAft>
              </a:pPr>
              <a:r>
                <a:rPr lang="en-US" sz="3000" dirty="0" smtClean="0">
                  <a:latin typeface="Arial" pitchFamily="34" charset="0"/>
                  <a:cs typeface="Arial" pitchFamily="34" charset="0"/>
                </a:rPr>
                <a:t>High</a:t>
              </a:r>
              <a:endParaRPr lang="en-US" sz="3000" dirty="0">
                <a:latin typeface="Arial" pitchFamily="34" charset="0"/>
                <a:cs typeface="Arial" pitchFamily="34" charset="0"/>
              </a:endParaRPr>
            </a:p>
          </p:txBody>
        </p:sp>
        <p:sp>
          <p:nvSpPr>
            <p:cNvPr id="124" name="TextBox 123"/>
            <p:cNvSpPr txBox="1"/>
            <p:nvPr/>
          </p:nvSpPr>
          <p:spPr>
            <a:xfrm>
              <a:off x="32176638" y="25836897"/>
              <a:ext cx="888385" cy="553998"/>
            </a:xfrm>
            <a:prstGeom prst="rect">
              <a:avLst/>
            </a:prstGeom>
            <a:noFill/>
          </p:spPr>
          <p:txBody>
            <a:bodyPr wrap="none" rtlCol="0">
              <a:spAutoFit/>
            </a:bodyPr>
            <a:lstStyle/>
            <a:p>
              <a:pPr>
                <a:spcAft>
                  <a:spcPts val="1200"/>
                </a:spcAft>
              </a:pPr>
              <a:r>
                <a:rPr lang="en-US" sz="3000" dirty="0" smtClean="0">
                  <a:latin typeface="Arial" pitchFamily="34" charset="0"/>
                  <a:cs typeface="Arial" pitchFamily="34" charset="0"/>
                </a:rPr>
                <a:t>Low</a:t>
              </a:r>
              <a:endParaRPr lang="en-US" sz="3000" dirty="0">
                <a:latin typeface="Arial" pitchFamily="34" charset="0"/>
                <a:cs typeface="Arial" pitchFamily="34" charset="0"/>
              </a:endParaRPr>
            </a:p>
          </p:txBody>
        </p:sp>
      </p:grpSp>
      <p:sp>
        <p:nvSpPr>
          <p:cNvPr id="127" name="TextBox 126"/>
          <p:cNvSpPr txBox="1"/>
          <p:nvPr/>
        </p:nvSpPr>
        <p:spPr>
          <a:xfrm>
            <a:off x="16916400" y="27920578"/>
            <a:ext cx="17373600" cy="2308324"/>
          </a:xfrm>
          <a:prstGeom prst="rect">
            <a:avLst/>
          </a:prstGeom>
          <a:noFill/>
        </p:spPr>
        <p:txBody>
          <a:bodyPr wrap="square" rtlCol="0">
            <a:spAutoFit/>
          </a:bodyPr>
          <a:lstStyle/>
          <a:p>
            <a:pPr algn="just">
              <a:spcAft>
                <a:spcPts val="1200"/>
              </a:spcAft>
            </a:pPr>
            <a:r>
              <a:rPr lang="en-US" sz="3600" dirty="0">
                <a:latin typeface="Arial" pitchFamily="34" charset="0"/>
                <a:cs typeface="Arial" pitchFamily="34" charset="0"/>
              </a:rPr>
              <a:t>We developed patient-specific </a:t>
            </a:r>
            <a:r>
              <a:rPr lang="en-US" sz="3600" dirty="0" smtClean="0">
                <a:latin typeface="Arial" pitchFamily="34" charset="0"/>
                <a:cs typeface="Arial" pitchFamily="34" charset="0"/>
              </a:rPr>
              <a:t>finite element models </a:t>
            </a:r>
            <a:r>
              <a:rPr lang="en-US" sz="3600" dirty="0">
                <a:latin typeface="Arial" pitchFamily="34" charset="0"/>
                <a:cs typeface="Arial" pitchFamily="34" charset="0"/>
              </a:rPr>
              <a:t>of the PF </a:t>
            </a:r>
            <a:r>
              <a:rPr lang="en-US" sz="3600" dirty="0" smtClean="0">
                <a:latin typeface="Arial" pitchFamily="34" charset="0"/>
                <a:cs typeface="Arial" pitchFamily="34" charset="0"/>
              </a:rPr>
              <a:t>joint (A). We determined bone and cartilage stress during activities of daily living (B, C). We assigned cartilage material properties based on experimental studies, and bone material properties based on </a:t>
            </a:r>
            <a:r>
              <a:rPr lang="en-US" sz="3600" dirty="0" smtClean="0">
                <a:latin typeface="Arial" pitchFamily="34" charset="0"/>
                <a:cs typeface="Arial" pitchFamily="34" charset="0"/>
              </a:rPr>
              <a:t>PET/CT </a:t>
            </a:r>
            <a:r>
              <a:rPr lang="en-US" sz="3600" dirty="0" smtClean="0">
                <a:latin typeface="Arial" pitchFamily="34" charset="0"/>
                <a:cs typeface="Arial" pitchFamily="34" charset="0"/>
              </a:rPr>
              <a:t>data. </a:t>
            </a:r>
            <a:endParaRPr lang="en-US" sz="3600" dirty="0">
              <a:latin typeface="Arial" pitchFamily="34" charset="0"/>
              <a:cs typeface="Arial" pitchFamily="34" charset="0"/>
            </a:endParaRPr>
          </a:p>
        </p:txBody>
      </p:sp>
      <p:grpSp>
        <p:nvGrpSpPr>
          <p:cNvPr id="2060" name="Group 2059"/>
          <p:cNvGrpSpPr/>
          <p:nvPr/>
        </p:nvGrpSpPr>
        <p:grpSpPr>
          <a:xfrm>
            <a:off x="18163149" y="22270318"/>
            <a:ext cx="3497089" cy="5486400"/>
            <a:chOff x="18163149" y="22270318"/>
            <a:chExt cx="3497089" cy="5486400"/>
          </a:xfrm>
        </p:grpSpPr>
        <p:pic>
          <p:nvPicPr>
            <p:cNvPr id="2056" name="Picture 20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63149" y="22270318"/>
              <a:ext cx="3497089" cy="5486400"/>
            </a:xfrm>
            <a:prstGeom prst="rect">
              <a:avLst/>
            </a:prstGeom>
          </p:spPr>
        </p:pic>
        <p:sp>
          <p:nvSpPr>
            <p:cNvPr id="128" name="TextBox 127"/>
            <p:cNvSpPr txBox="1"/>
            <p:nvPr/>
          </p:nvSpPr>
          <p:spPr>
            <a:xfrm>
              <a:off x="18528913" y="26948700"/>
              <a:ext cx="518091" cy="646331"/>
            </a:xfrm>
            <a:prstGeom prst="rect">
              <a:avLst/>
            </a:prstGeom>
            <a:noFill/>
          </p:spPr>
          <p:txBody>
            <a:bodyPr wrap="none" rtlCol="0">
              <a:spAutoFit/>
            </a:bodyPr>
            <a:lstStyle/>
            <a:p>
              <a:pPr>
                <a:spcAft>
                  <a:spcPts val="1200"/>
                </a:spcAft>
              </a:pPr>
              <a:r>
                <a:rPr lang="en-US" sz="3600" b="1" dirty="0" smtClean="0">
                  <a:latin typeface="Arial" pitchFamily="34" charset="0"/>
                  <a:cs typeface="Arial" pitchFamily="34" charset="0"/>
                </a:rPr>
                <a:t>A</a:t>
              </a:r>
              <a:endParaRPr lang="en-US" sz="3600" b="1" dirty="0">
                <a:latin typeface="Arial" pitchFamily="34" charset="0"/>
                <a:cs typeface="Arial" pitchFamily="34" charset="0"/>
              </a:endParaRPr>
            </a:p>
          </p:txBody>
        </p:sp>
      </p:grpSp>
      <p:grpSp>
        <p:nvGrpSpPr>
          <p:cNvPr id="2061" name="Group 2060"/>
          <p:cNvGrpSpPr/>
          <p:nvPr/>
        </p:nvGrpSpPr>
        <p:grpSpPr>
          <a:xfrm>
            <a:off x="22227346" y="22270318"/>
            <a:ext cx="3683173" cy="5486400"/>
            <a:chOff x="22227346" y="22270318"/>
            <a:chExt cx="3683173" cy="5486400"/>
          </a:xfrm>
        </p:grpSpPr>
        <p:pic>
          <p:nvPicPr>
            <p:cNvPr id="2058" name="Picture 205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227346" y="22270318"/>
              <a:ext cx="3683173" cy="5486400"/>
            </a:xfrm>
            <a:prstGeom prst="rect">
              <a:avLst/>
            </a:prstGeom>
          </p:spPr>
        </p:pic>
        <p:sp>
          <p:nvSpPr>
            <p:cNvPr id="129" name="TextBox 128"/>
            <p:cNvSpPr txBox="1"/>
            <p:nvPr/>
          </p:nvSpPr>
          <p:spPr>
            <a:xfrm>
              <a:off x="22469542" y="26948700"/>
              <a:ext cx="518091" cy="646331"/>
            </a:xfrm>
            <a:prstGeom prst="rect">
              <a:avLst/>
            </a:prstGeom>
            <a:noFill/>
          </p:spPr>
          <p:txBody>
            <a:bodyPr wrap="none" rtlCol="0">
              <a:spAutoFit/>
            </a:bodyPr>
            <a:lstStyle/>
            <a:p>
              <a:pPr>
                <a:spcAft>
                  <a:spcPts val="1200"/>
                </a:spcAft>
              </a:pPr>
              <a:r>
                <a:rPr lang="en-US" sz="3600" b="1" dirty="0" smtClean="0">
                  <a:latin typeface="Arial" pitchFamily="34" charset="0"/>
                  <a:cs typeface="Arial" pitchFamily="34" charset="0"/>
                </a:rPr>
                <a:t>B</a:t>
              </a:r>
              <a:endParaRPr lang="en-US" sz="3600" b="1" dirty="0">
                <a:latin typeface="Arial" pitchFamily="34" charset="0"/>
                <a:cs typeface="Arial" pitchFamily="34" charset="0"/>
              </a:endParaRPr>
            </a:p>
          </p:txBody>
        </p:sp>
      </p:grpSp>
      <p:grpSp>
        <p:nvGrpSpPr>
          <p:cNvPr id="2062" name="Group 2061"/>
          <p:cNvGrpSpPr/>
          <p:nvPr/>
        </p:nvGrpSpPr>
        <p:grpSpPr>
          <a:xfrm>
            <a:off x="25955107" y="22727518"/>
            <a:ext cx="5266003" cy="4867513"/>
            <a:chOff x="25955107" y="22727518"/>
            <a:chExt cx="5266003" cy="4867513"/>
          </a:xfrm>
        </p:grpSpPr>
        <p:pic>
          <p:nvPicPr>
            <p:cNvPr id="2057" name="Picture 205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955107" y="22727518"/>
              <a:ext cx="5266003" cy="4572000"/>
            </a:xfrm>
            <a:prstGeom prst="rect">
              <a:avLst/>
            </a:prstGeom>
          </p:spPr>
        </p:pic>
        <p:sp>
          <p:nvSpPr>
            <p:cNvPr id="130" name="TextBox 129"/>
            <p:cNvSpPr txBox="1"/>
            <p:nvPr/>
          </p:nvSpPr>
          <p:spPr>
            <a:xfrm>
              <a:off x="28138818" y="26948700"/>
              <a:ext cx="518091" cy="646331"/>
            </a:xfrm>
            <a:prstGeom prst="rect">
              <a:avLst/>
            </a:prstGeom>
            <a:noFill/>
          </p:spPr>
          <p:txBody>
            <a:bodyPr wrap="none" rtlCol="0">
              <a:spAutoFit/>
            </a:bodyPr>
            <a:lstStyle/>
            <a:p>
              <a:pPr>
                <a:spcAft>
                  <a:spcPts val="1200"/>
                </a:spcAft>
              </a:pPr>
              <a:r>
                <a:rPr lang="en-US" sz="3600" b="1" dirty="0" smtClean="0">
                  <a:latin typeface="Arial" pitchFamily="34" charset="0"/>
                  <a:cs typeface="Arial" pitchFamily="34" charset="0"/>
                </a:rPr>
                <a:t>C</a:t>
              </a:r>
              <a:endParaRPr lang="en-US" sz="3600" b="1" dirty="0">
                <a:latin typeface="Arial" pitchFamily="34" charset="0"/>
                <a:cs typeface="Arial" pitchFamily="34" charset="0"/>
              </a:endParaRPr>
            </a:p>
          </p:txBody>
        </p:sp>
      </p:grpSp>
      <p:grpSp>
        <p:nvGrpSpPr>
          <p:cNvPr id="40" name="Group 39"/>
          <p:cNvGrpSpPr/>
          <p:nvPr/>
        </p:nvGrpSpPr>
        <p:grpSpPr>
          <a:xfrm>
            <a:off x="3790013" y="11059363"/>
            <a:ext cx="3758269" cy="4572000"/>
            <a:chOff x="3790013" y="11140643"/>
            <a:chExt cx="3758269" cy="4572000"/>
          </a:xfrm>
        </p:grpSpPr>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90013" y="11140643"/>
              <a:ext cx="3758269" cy="4572000"/>
            </a:xfrm>
            <a:prstGeom prst="rect">
              <a:avLst/>
            </a:prstGeom>
          </p:spPr>
        </p:pic>
        <p:sp>
          <p:nvSpPr>
            <p:cNvPr id="97" name="TextBox 96"/>
            <p:cNvSpPr txBox="1"/>
            <p:nvPr/>
          </p:nvSpPr>
          <p:spPr>
            <a:xfrm>
              <a:off x="3969633" y="14849465"/>
              <a:ext cx="518091" cy="646331"/>
            </a:xfrm>
            <a:prstGeom prst="rect">
              <a:avLst/>
            </a:prstGeom>
            <a:noFill/>
          </p:spPr>
          <p:txBody>
            <a:bodyPr wrap="none" rtlCol="0">
              <a:spAutoFit/>
            </a:bodyPr>
            <a:lstStyle/>
            <a:p>
              <a:pPr>
                <a:spcAft>
                  <a:spcPts val="1200"/>
                </a:spcAft>
              </a:pPr>
              <a:r>
                <a:rPr lang="en-US" sz="3600" b="1" dirty="0" smtClean="0">
                  <a:solidFill>
                    <a:schemeClr val="bg1"/>
                  </a:solidFill>
                  <a:latin typeface="Arial" pitchFamily="34" charset="0"/>
                  <a:cs typeface="Arial" pitchFamily="34" charset="0"/>
                </a:rPr>
                <a:t>A</a:t>
              </a:r>
              <a:endParaRPr lang="en-US" sz="3600" b="1" dirty="0">
                <a:solidFill>
                  <a:schemeClr val="bg1"/>
                </a:solidFill>
                <a:latin typeface="Arial" pitchFamily="34" charset="0"/>
                <a:cs typeface="Arial" pitchFamily="34" charset="0"/>
              </a:endParaRPr>
            </a:p>
          </p:txBody>
        </p:sp>
      </p:grpSp>
      <p:grpSp>
        <p:nvGrpSpPr>
          <p:cNvPr id="43" name="Group 42"/>
          <p:cNvGrpSpPr/>
          <p:nvPr/>
        </p:nvGrpSpPr>
        <p:grpSpPr>
          <a:xfrm>
            <a:off x="8025969" y="11059363"/>
            <a:ext cx="4248683" cy="4572000"/>
            <a:chOff x="8025969" y="11140643"/>
            <a:chExt cx="4248683" cy="4572000"/>
          </a:xfrm>
        </p:grpSpPr>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25969" y="11140643"/>
              <a:ext cx="4248683" cy="4572000"/>
            </a:xfrm>
            <a:prstGeom prst="rect">
              <a:avLst/>
            </a:prstGeom>
          </p:spPr>
        </p:pic>
        <p:sp>
          <p:nvSpPr>
            <p:cNvPr id="98" name="TextBox 97"/>
            <p:cNvSpPr txBox="1"/>
            <p:nvPr/>
          </p:nvSpPr>
          <p:spPr>
            <a:xfrm>
              <a:off x="8158645" y="14849465"/>
              <a:ext cx="518091" cy="646331"/>
            </a:xfrm>
            <a:prstGeom prst="rect">
              <a:avLst/>
            </a:prstGeom>
            <a:noFill/>
          </p:spPr>
          <p:txBody>
            <a:bodyPr wrap="none" rtlCol="0">
              <a:spAutoFit/>
            </a:bodyPr>
            <a:lstStyle/>
            <a:p>
              <a:pPr>
                <a:spcAft>
                  <a:spcPts val="1200"/>
                </a:spcAft>
              </a:pPr>
              <a:r>
                <a:rPr lang="en-US" sz="3600" b="1" dirty="0" smtClean="0">
                  <a:solidFill>
                    <a:schemeClr val="bg1"/>
                  </a:solidFill>
                  <a:latin typeface="Arial" pitchFamily="34" charset="0"/>
                  <a:cs typeface="Arial" pitchFamily="34" charset="0"/>
                </a:rPr>
                <a:t>B</a:t>
              </a:r>
              <a:endParaRPr lang="en-US" sz="3600" b="1" dirty="0">
                <a:solidFill>
                  <a:schemeClr val="bg1"/>
                </a:solidFill>
                <a:latin typeface="Arial" pitchFamily="34" charset="0"/>
                <a:cs typeface="Arial" pitchFamily="34" charset="0"/>
              </a:endParaRPr>
            </a:p>
          </p:txBody>
        </p:sp>
      </p:grpSp>
      <p:grpSp>
        <p:nvGrpSpPr>
          <p:cNvPr id="45" name="Group 44"/>
          <p:cNvGrpSpPr/>
          <p:nvPr/>
        </p:nvGrpSpPr>
        <p:grpSpPr>
          <a:xfrm>
            <a:off x="12752339" y="11059363"/>
            <a:ext cx="3667680" cy="4572000"/>
            <a:chOff x="12752339" y="11140643"/>
            <a:chExt cx="3667680" cy="4572000"/>
          </a:xfrm>
        </p:grpSpPr>
        <p:pic>
          <p:nvPicPr>
            <p:cNvPr id="36" name="Picture 3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752339" y="11140643"/>
              <a:ext cx="3667680" cy="4572000"/>
            </a:xfrm>
            <a:prstGeom prst="rect">
              <a:avLst/>
            </a:prstGeom>
          </p:spPr>
        </p:pic>
        <p:sp>
          <p:nvSpPr>
            <p:cNvPr id="99" name="TextBox 98"/>
            <p:cNvSpPr txBox="1"/>
            <p:nvPr/>
          </p:nvSpPr>
          <p:spPr>
            <a:xfrm>
              <a:off x="12868468" y="14849465"/>
              <a:ext cx="518091" cy="646331"/>
            </a:xfrm>
            <a:prstGeom prst="rect">
              <a:avLst/>
            </a:prstGeom>
            <a:noFill/>
          </p:spPr>
          <p:txBody>
            <a:bodyPr wrap="none" rtlCol="0">
              <a:spAutoFit/>
            </a:bodyPr>
            <a:lstStyle/>
            <a:p>
              <a:pPr>
                <a:spcAft>
                  <a:spcPts val="1200"/>
                </a:spcAft>
              </a:pPr>
              <a:r>
                <a:rPr lang="en-US" sz="3600" b="1" dirty="0" smtClean="0">
                  <a:solidFill>
                    <a:schemeClr val="bg1"/>
                  </a:solidFill>
                  <a:latin typeface="Arial" pitchFamily="34" charset="0"/>
                  <a:cs typeface="Arial" pitchFamily="34" charset="0"/>
                </a:rPr>
                <a:t>C</a:t>
              </a:r>
              <a:endParaRPr lang="en-US" sz="3600" b="1" dirty="0">
                <a:solidFill>
                  <a:schemeClr val="bg1"/>
                </a:solidFill>
                <a:latin typeface="Arial" pitchFamily="34" charset="0"/>
                <a:cs typeface="Arial" pitchFamily="34" charset="0"/>
              </a:endParaRPr>
            </a:p>
          </p:txBody>
        </p:sp>
      </p:grpSp>
      <p:grpSp>
        <p:nvGrpSpPr>
          <p:cNvPr id="53" name="Group 52"/>
          <p:cNvGrpSpPr/>
          <p:nvPr/>
        </p:nvGrpSpPr>
        <p:grpSpPr>
          <a:xfrm>
            <a:off x="18903453" y="11368996"/>
            <a:ext cx="4389074" cy="4114800"/>
            <a:chOff x="18903453" y="11368996"/>
            <a:chExt cx="4389074" cy="4114800"/>
          </a:xfrm>
        </p:grpSpPr>
        <p:pic>
          <p:nvPicPr>
            <p:cNvPr id="48" name="Picture 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903453" y="11368996"/>
              <a:ext cx="4389074" cy="4114800"/>
            </a:xfrm>
            <a:prstGeom prst="rect">
              <a:avLst/>
            </a:prstGeom>
          </p:spPr>
        </p:pic>
        <p:sp>
          <p:nvSpPr>
            <p:cNvPr id="113" name="TextBox 112"/>
            <p:cNvSpPr txBox="1"/>
            <p:nvPr/>
          </p:nvSpPr>
          <p:spPr>
            <a:xfrm>
              <a:off x="20947435" y="14602533"/>
              <a:ext cx="518091" cy="646331"/>
            </a:xfrm>
            <a:prstGeom prst="rect">
              <a:avLst/>
            </a:prstGeom>
            <a:noFill/>
          </p:spPr>
          <p:txBody>
            <a:bodyPr wrap="none" rtlCol="0">
              <a:spAutoFit/>
            </a:bodyPr>
            <a:lstStyle/>
            <a:p>
              <a:pPr>
                <a:spcAft>
                  <a:spcPts val="1200"/>
                </a:spcAft>
              </a:pPr>
              <a:r>
                <a:rPr lang="en-US" sz="3600" b="1" dirty="0" smtClean="0">
                  <a:latin typeface="Arial" pitchFamily="34" charset="0"/>
                  <a:cs typeface="Arial" pitchFamily="34" charset="0"/>
                </a:rPr>
                <a:t>A</a:t>
              </a:r>
              <a:endParaRPr lang="en-US" sz="3600" b="1" dirty="0">
                <a:latin typeface="Arial" pitchFamily="34" charset="0"/>
                <a:cs typeface="Arial" pitchFamily="34" charset="0"/>
              </a:endParaRPr>
            </a:p>
          </p:txBody>
        </p:sp>
      </p:grpSp>
      <p:grpSp>
        <p:nvGrpSpPr>
          <p:cNvPr id="55" name="Group 54"/>
          <p:cNvGrpSpPr/>
          <p:nvPr/>
        </p:nvGrpSpPr>
        <p:grpSpPr>
          <a:xfrm>
            <a:off x="23886744" y="11368996"/>
            <a:ext cx="2741270" cy="4114800"/>
            <a:chOff x="23886744" y="11368996"/>
            <a:chExt cx="2741270" cy="4114800"/>
          </a:xfrm>
        </p:grpSpPr>
        <p:pic>
          <p:nvPicPr>
            <p:cNvPr id="49" name="Picture 4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886744" y="11368996"/>
              <a:ext cx="2741270" cy="4114800"/>
            </a:xfrm>
            <a:prstGeom prst="rect">
              <a:avLst/>
            </a:prstGeom>
          </p:spPr>
        </p:pic>
        <p:sp>
          <p:nvSpPr>
            <p:cNvPr id="114" name="TextBox 113"/>
            <p:cNvSpPr txBox="1"/>
            <p:nvPr/>
          </p:nvSpPr>
          <p:spPr>
            <a:xfrm>
              <a:off x="23935358" y="14602533"/>
              <a:ext cx="518091" cy="646331"/>
            </a:xfrm>
            <a:prstGeom prst="rect">
              <a:avLst/>
            </a:prstGeom>
            <a:noFill/>
          </p:spPr>
          <p:txBody>
            <a:bodyPr wrap="none" rtlCol="0">
              <a:spAutoFit/>
            </a:bodyPr>
            <a:lstStyle/>
            <a:p>
              <a:pPr>
                <a:spcAft>
                  <a:spcPts val="1200"/>
                </a:spcAft>
              </a:pPr>
              <a:r>
                <a:rPr lang="en-US" sz="3600" b="1" dirty="0" smtClean="0">
                  <a:solidFill>
                    <a:schemeClr val="bg1"/>
                  </a:solidFill>
                  <a:latin typeface="Arial" pitchFamily="34" charset="0"/>
                  <a:cs typeface="Arial" pitchFamily="34" charset="0"/>
                </a:rPr>
                <a:t>B</a:t>
              </a:r>
              <a:endParaRPr lang="en-US" sz="3600" b="1" dirty="0">
                <a:solidFill>
                  <a:schemeClr val="bg1"/>
                </a:solidFill>
                <a:latin typeface="Arial" pitchFamily="34" charset="0"/>
                <a:cs typeface="Arial" pitchFamily="34" charset="0"/>
              </a:endParaRPr>
            </a:p>
          </p:txBody>
        </p:sp>
      </p:grpSp>
      <p:grpSp>
        <p:nvGrpSpPr>
          <p:cNvPr id="59" name="Group 58"/>
          <p:cNvGrpSpPr/>
          <p:nvPr/>
        </p:nvGrpSpPr>
        <p:grpSpPr>
          <a:xfrm>
            <a:off x="27222231" y="11368996"/>
            <a:ext cx="5286164" cy="4114800"/>
            <a:chOff x="27222231" y="11368996"/>
            <a:chExt cx="5286164" cy="4114800"/>
          </a:xfrm>
        </p:grpSpPr>
        <p:grpSp>
          <p:nvGrpSpPr>
            <p:cNvPr id="56" name="Group 55"/>
            <p:cNvGrpSpPr/>
            <p:nvPr/>
          </p:nvGrpSpPr>
          <p:grpSpPr>
            <a:xfrm>
              <a:off x="27222231" y="11368996"/>
              <a:ext cx="5286164" cy="4114800"/>
              <a:chOff x="27222231" y="11368996"/>
              <a:chExt cx="5286164" cy="4114800"/>
            </a:xfrm>
          </p:grpSpPr>
          <p:pic>
            <p:nvPicPr>
              <p:cNvPr id="51" name="Picture 5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7222231" y="11368996"/>
                <a:ext cx="5286164" cy="4114800"/>
              </a:xfrm>
              <a:prstGeom prst="rect">
                <a:avLst/>
              </a:prstGeom>
            </p:spPr>
          </p:pic>
          <p:sp>
            <p:nvSpPr>
              <p:cNvPr id="112" name="TextBox 111"/>
              <p:cNvSpPr txBox="1"/>
              <p:nvPr/>
            </p:nvSpPr>
            <p:spPr>
              <a:xfrm>
                <a:off x="27676647" y="14946207"/>
                <a:ext cx="1143262" cy="461665"/>
              </a:xfrm>
              <a:prstGeom prst="rect">
                <a:avLst/>
              </a:prstGeom>
              <a:noFill/>
            </p:spPr>
            <p:txBody>
              <a:bodyPr wrap="none" rtlCol="0">
                <a:spAutoFit/>
              </a:bodyPr>
              <a:lstStyle/>
              <a:p>
                <a:pPr>
                  <a:spcAft>
                    <a:spcPts val="1200"/>
                  </a:spcAft>
                </a:pPr>
                <a:r>
                  <a:rPr lang="en-US" sz="2400" dirty="0" smtClean="0">
                    <a:latin typeface="Arial" pitchFamily="34" charset="0"/>
                    <a:cs typeface="Arial" pitchFamily="34" charset="0"/>
                  </a:rPr>
                  <a:t>Stance</a:t>
                </a:r>
                <a:endParaRPr lang="en-US" sz="2400" dirty="0">
                  <a:latin typeface="Arial" pitchFamily="34" charset="0"/>
                  <a:cs typeface="Arial" pitchFamily="34" charset="0"/>
                </a:endParaRPr>
              </a:p>
            </p:txBody>
          </p:sp>
          <p:sp>
            <p:nvSpPr>
              <p:cNvPr id="116" name="TextBox 115"/>
              <p:cNvSpPr txBox="1"/>
              <p:nvPr/>
            </p:nvSpPr>
            <p:spPr>
              <a:xfrm>
                <a:off x="29810247" y="14946207"/>
                <a:ext cx="1024639" cy="461665"/>
              </a:xfrm>
              <a:prstGeom prst="rect">
                <a:avLst/>
              </a:prstGeom>
              <a:noFill/>
            </p:spPr>
            <p:txBody>
              <a:bodyPr wrap="none" rtlCol="0">
                <a:spAutoFit/>
              </a:bodyPr>
              <a:lstStyle/>
              <a:p>
                <a:pPr>
                  <a:spcAft>
                    <a:spcPts val="1200"/>
                  </a:spcAft>
                </a:pPr>
                <a:r>
                  <a:rPr lang="en-US" sz="2400" dirty="0" smtClean="0">
                    <a:latin typeface="Arial" pitchFamily="34" charset="0"/>
                    <a:cs typeface="Arial" pitchFamily="34" charset="0"/>
                  </a:rPr>
                  <a:t>Swing</a:t>
                </a:r>
                <a:endParaRPr lang="en-US" sz="2400" dirty="0">
                  <a:latin typeface="Arial" pitchFamily="34" charset="0"/>
                  <a:cs typeface="Arial" pitchFamily="34" charset="0"/>
                </a:endParaRPr>
              </a:p>
            </p:txBody>
          </p:sp>
          <p:sp>
            <p:nvSpPr>
              <p:cNvPr id="117" name="TextBox 116"/>
              <p:cNvSpPr txBox="1"/>
              <p:nvPr/>
            </p:nvSpPr>
            <p:spPr>
              <a:xfrm>
                <a:off x="30069327" y="13940367"/>
                <a:ext cx="1997663" cy="461665"/>
              </a:xfrm>
              <a:prstGeom prst="rect">
                <a:avLst/>
              </a:prstGeom>
              <a:solidFill>
                <a:schemeClr val="bg1"/>
              </a:solidFill>
            </p:spPr>
            <p:txBody>
              <a:bodyPr wrap="none" rtlCol="0">
                <a:spAutoFit/>
              </a:bodyPr>
              <a:lstStyle/>
              <a:p>
                <a:pPr>
                  <a:spcAft>
                    <a:spcPts val="1200"/>
                  </a:spcAft>
                </a:pPr>
                <a:r>
                  <a:rPr lang="en-US" sz="2400" dirty="0" smtClean="0">
                    <a:latin typeface="Arial" pitchFamily="34" charset="0"/>
                    <a:cs typeface="Arial" pitchFamily="34" charset="0"/>
                  </a:rPr>
                  <a:t>Filtered EMG</a:t>
                </a:r>
                <a:endParaRPr lang="en-US" sz="2400" dirty="0">
                  <a:latin typeface="Arial" pitchFamily="34" charset="0"/>
                  <a:cs typeface="Arial" pitchFamily="34" charset="0"/>
                </a:endParaRPr>
              </a:p>
            </p:txBody>
          </p:sp>
          <p:sp>
            <p:nvSpPr>
              <p:cNvPr id="118" name="TextBox 117"/>
              <p:cNvSpPr txBox="1"/>
              <p:nvPr/>
            </p:nvSpPr>
            <p:spPr>
              <a:xfrm>
                <a:off x="30069327" y="13010727"/>
                <a:ext cx="1587294" cy="461665"/>
              </a:xfrm>
              <a:prstGeom prst="rect">
                <a:avLst/>
              </a:prstGeom>
              <a:solidFill>
                <a:schemeClr val="bg1"/>
              </a:solidFill>
            </p:spPr>
            <p:txBody>
              <a:bodyPr wrap="none" rtlCol="0">
                <a:spAutoFit/>
              </a:bodyPr>
              <a:lstStyle/>
              <a:p>
                <a:pPr>
                  <a:spcAft>
                    <a:spcPts val="1200"/>
                  </a:spcAft>
                </a:pPr>
                <a:r>
                  <a:rPr lang="en-US" sz="2400" dirty="0" smtClean="0">
                    <a:latin typeface="Arial" pitchFamily="34" charset="0"/>
                    <a:cs typeface="Arial" pitchFamily="34" charset="0"/>
                  </a:rPr>
                  <a:t>Raw EMG</a:t>
                </a:r>
                <a:endParaRPr lang="en-US" sz="2400" dirty="0">
                  <a:latin typeface="Arial" pitchFamily="34" charset="0"/>
                  <a:cs typeface="Arial" pitchFamily="34" charset="0"/>
                </a:endParaRPr>
              </a:p>
            </p:txBody>
          </p:sp>
        </p:grpSp>
        <p:sp>
          <p:nvSpPr>
            <p:cNvPr id="115" name="TextBox 114"/>
            <p:cNvSpPr txBox="1"/>
            <p:nvPr/>
          </p:nvSpPr>
          <p:spPr>
            <a:xfrm>
              <a:off x="27613941" y="13933740"/>
              <a:ext cx="518091" cy="646331"/>
            </a:xfrm>
            <a:prstGeom prst="rect">
              <a:avLst/>
            </a:prstGeom>
            <a:noFill/>
          </p:spPr>
          <p:txBody>
            <a:bodyPr wrap="none" rtlCol="0">
              <a:spAutoFit/>
            </a:bodyPr>
            <a:lstStyle/>
            <a:p>
              <a:pPr>
                <a:spcAft>
                  <a:spcPts val="1200"/>
                </a:spcAft>
              </a:pPr>
              <a:r>
                <a:rPr lang="en-US" sz="3600" b="1" dirty="0" smtClean="0">
                  <a:latin typeface="Arial" pitchFamily="34" charset="0"/>
                  <a:cs typeface="Arial" pitchFamily="34" charset="0"/>
                </a:rPr>
                <a:t>C</a:t>
              </a:r>
              <a:endParaRPr lang="en-US" sz="3600" b="1" dirty="0">
                <a:latin typeface="Arial" pitchFamily="34" charset="0"/>
                <a:cs typeface="Arial" pitchFamily="34" charset="0"/>
              </a:endParaRPr>
            </a:p>
          </p:txBody>
        </p:sp>
      </p:grpSp>
      <p:pic>
        <p:nvPicPr>
          <p:cNvPr id="60" name="Picture 5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9419953" y="11097281"/>
            <a:ext cx="3844978" cy="5029200"/>
          </a:xfrm>
          <a:prstGeom prst="rect">
            <a:avLst/>
          </a:prstGeom>
        </p:spPr>
      </p:pic>
      <p:pic>
        <p:nvPicPr>
          <p:cNvPr id="2051" name="Picture 205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858831" y="11783081"/>
            <a:ext cx="4462033" cy="3657600"/>
          </a:xfrm>
          <a:prstGeom prst="rect">
            <a:avLst/>
          </a:prstGeom>
        </p:spPr>
      </p:pic>
      <p:grpSp>
        <p:nvGrpSpPr>
          <p:cNvPr id="2066" name="Group 2065"/>
          <p:cNvGrpSpPr/>
          <p:nvPr/>
        </p:nvGrpSpPr>
        <p:grpSpPr>
          <a:xfrm>
            <a:off x="43364020" y="11188764"/>
            <a:ext cx="4210915" cy="4418530"/>
            <a:chOff x="43496752" y="11188764"/>
            <a:chExt cx="4210915" cy="4418530"/>
          </a:xfrm>
        </p:grpSpPr>
        <p:grpSp>
          <p:nvGrpSpPr>
            <p:cNvPr id="2064" name="Group 2063"/>
            <p:cNvGrpSpPr/>
            <p:nvPr/>
          </p:nvGrpSpPr>
          <p:grpSpPr>
            <a:xfrm>
              <a:off x="43681132" y="13865959"/>
              <a:ext cx="3472425" cy="1741335"/>
              <a:chOff x="43681132" y="13865959"/>
              <a:chExt cx="3472425" cy="1741335"/>
            </a:xfrm>
          </p:grpSpPr>
          <p:pic>
            <p:nvPicPr>
              <p:cNvPr id="63" name="Picture 6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3729861" y="13865959"/>
                <a:ext cx="3374966" cy="1741335"/>
              </a:xfrm>
              <a:prstGeom prst="rect">
                <a:avLst/>
              </a:prstGeom>
            </p:spPr>
          </p:pic>
          <p:sp>
            <p:nvSpPr>
              <p:cNvPr id="131" name="TextBox 130"/>
              <p:cNvSpPr txBox="1"/>
              <p:nvPr/>
            </p:nvSpPr>
            <p:spPr>
              <a:xfrm>
                <a:off x="43681132" y="15083862"/>
                <a:ext cx="3472425" cy="461665"/>
              </a:xfrm>
              <a:prstGeom prst="rect">
                <a:avLst/>
              </a:prstGeom>
              <a:noFill/>
            </p:spPr>
            <p:txBody>
              <a:bodyPr wrap="none" rtlCol="0">
                <a:spAutoFit/>
              </a:bodyPr>
              <a:lstStyle/>
              <a:p>
                <a:pPr>
                  <a:spcAft>
                    <a:spcPts val="1200"/>
                  </a:spcAft>
                </a:pPr>
                <a:r>
                  <a:rPr lang="en-US" sz="2400" dirty="0" err="1" smtClean="0">
                    <a:latin typeface="Arial" pitchFamily="34" charset="0"/>
                    <a:cs typeface="Arial" pitchFamily="34" charset="0"/>
                  </a:rPr>
                  <a:t>Musculotendon</a:t>
                </a:r>
                <a:r>
                  <a:rPr lang="en-US" sz="2400" dirty="0" smtClean="0">
                    <a:latin typeface="Arial" pitchFamily="34" charset="0"/>
                    <a:cs typeface="Arial" pitchFamily="34" charset="0"/>
                  </a:rPr>
                  <a:t> actuator</a:t>
                </a:r>
                <a:endParaRPr lang="en-US" sz="2400" dirty="0">
                  <a:latin typeface="Arial" pitchFamily="34" charset="0"/>
                  <a:cs typeface="Arial" pitchFamily="34" charset="0"/>
                </a:endParaRPr>
              </a:p>
            </p:txBody>
          </p:sp>
        </p:grpSp>
        <p:grpSp>
          <p:nvGrpSpPr>
            <p:cNvPr id="2065" name="Group 2064"/>
            <p:cNvGrpSpPr/>
            <p:nvPr/>
          </p:nvGrpSpPr>
          <p:grpSpPr>
            <a:xfrm>
              <a:off x="43496752" y="11188764"/>
              <a:ext cx="4210915" cy="2523045"/>
              <a:chOff x="43496752" y="11188764"/>
              <a:chExt cx="4210915" cy="2523045"/>
            </a:xfrm>
          </p:grpSpPr>
          <p:pic>
            <p:nvPicPr>
              <p:cNvPr id="62" name="Picture 6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3735196" y="11188764"/>
                <a:ext cx="3364296" cy="2320766"/>
              </a:xfrm>
              <a:prstGeom prst="rect">
                <a:avLst/>
              </a:prstGeom>
            </p:spPr>
          </p:pic>
          <p:sp>
            <p:nvSpPr>
              <p:cNvPr id="132" name="TextBox 131"/>
              <p:cNvSpPr txBox="1"/>
              <p:nvPr/>
            </p:nvSpPr>
            <p:spPr>
              <a:xfrm>
                <a:off x="45689347" y="11283692"/>
                <a:ext cx="971741" cy="461665"/>
              </a:xfrm>
              <a:prstGeom prst="rect">
                <a:avLst/>
              </a:prstGeom>
              <a:noFill/>
            </p:spPr>
            <p:txBody>
              <a:bodyPr wrap="none" rtlCol="0">
                <a:spAutoFit/>
              </a:bodyPr>
              <a:lstStyle/>
              <a:p>
                <a:pPr>
                  <a:spcAft>
                    <a:spcPts val="1200"/>
                  </a:spcAft>
                </a:pPr>
                <a:r>
                  <a:rPr lang="en-US" sz="2400" dirty="0" smtClean="0">
                    <a:latin typeface="Arial" pitchFamily="34" charset="0"/>
                    <a:cs typeface="Arial" pitchFamily="34" charset="0"/>
                  </a:rPr>
                  <a:t>Force</a:t>
                </a:r>
              </a:p>
            </p:txBody>
          </p:sp>
          <p:sp>
            <p:nvSpPr>
              <p:cNvPr id="133" name="TextBox 132"/>
              <p:cNvSpPr txBox="1"/>
              <p:nvPr/>
            </p:nvSpPr>
            <p:spPr>
              <a:xfrm>
                <a:off x="43496752" y="13117410"/>
                <a:ext cx="1127232" cy="461665"/>
              </a:xfrm>
              <a:prstGeom prst="rect">
                <a:avLst/>
              </a:prstGeom>
              <a:noFill/>
            </p:spPr>
            <p:txBody>
              <a:bodyPr wrap="none" rtlCol="0">
                <a:spAutoFit/>
              </a:bodyPr>
              <a:lstStyle/>
              <a:p>
                <a:pPr>
                  <a:spcAft>
                    <a:spcPts val="1200"/>
                  </a:spcAft>
                </a:pPr>
                <a:r>
                  <a:rPr lang="en-US" sz="2400" dirty="0" smtClean="0">
                    <a:latin typeface="Arial" pitchFamily="34" charset="0"/>
                    <a:cs typeface="Arial" pitchFamily="34" charset="0"/>
                  </a:rPr>
                  <a:t>Length</a:t>
                </a:r>
              </a:p>
            </p:txBody>
          </p:sp>
          <p:sp>
            <p:nvSpPr>
              <p:cNvPr id="134" name="TextBox 133"/>
              <p:cNvSpPr txBox="1"/>
              <p:nvPr/>
            </p:nvSpPr>
            <p:spPr>
              <a:xfrm>
                <a:off x="46461172" y="13250144"/>
                <a:ext cx="1246495" cy="461665"/>
              </a:xfrm>
              <a:prstGeom prst="rect">
                <a:avLst/>
              </a:prstGeom>
              <a:noFill/>
            </p:spPr>
            <p:txBody>
              <a:bodyPr wrap="none" rtlCol="0">
                <a:spAutoFit/>
              </a:bodyPr>
              <a:lstStyle/>
              <a:p>
                <a:pPr>
                  <a:spcAft>
                    <a:spcPts val="1200"/>
                  </a:spcAft>
                </a:pPr>
                <a:r>
                  <a:rPr lang="en-US" sz="2400" dirty="0" smtClean="0">
                    <a:latin typeface="Arial" pitchFamily="34" charset="0"/>
                    <a:cs typeface="Arial" pitchFamily="34" charset="0"/>
                  </a:rPr>
                  <a:t>Velocity</a:t>
                </a:r>
              </a:p>
            </p:txBody>
          </p:sp>
        </p:grpSp>
      </p:grpSp>
      <p:sp>
        <p:nvSpPr>
          <p:cNvPr id="135" name="TextBox 134"/>
          <p:cNvSpPr txBox="1"/>
          <p:nvPr/>
        </p:nvSpPr>
        <p:spPr>
          <a:xfrm>
            <a:off x="37087087" y="14772139"/>
            <a:ext cx="518091" cy="646331"/>
          </a:xfrm>
          <a:prstGeom prst="rect">
            <a:avLst/>
          </a:prstGeom>
          <a:noFill/>
        </p:spPr>
        <p:txBody>
          <a:bodyPr wrap="none" rtlCol="0">
            <a:spAutoFit/>
          </a:bodyPr>
          <a:lstStyle/>
          <a:p>
            <a:pPr>
              <a:spcAft>
                <a:spcPts val="1200"/>
              </a:spcAft>
            </a:pPr>
            <a:r>
              <a:rPr lang="en-US" sz="3600" b="1" dirty="0" smtClean="0">
                <a:latin typeface="Arial" pitchFamily="34" charset="0"/>
                <a:cs typeface="Arial" pitchFamily="34" charset="0"/>
              </a:rPr>
              <a:t>A</a:t>
            </a:r>
            <a:endParaRPr lang="en-US" sz="3600" b="1" dirty="0">
              <a:latin typeface="Arial" pitchFamily="34" charset="0"/>
              <a:cs typeface="Arial" pitchFamily="34" charset="0"/>
            </a:endParaRPr>
          </a:p>
        </p:txBody>
      </p:sp>
      <p:sp>
        <p:nvSpPr>
          <p:cNvPr id="136" name="TextBox 135"/>
          <p:cNvSpPr txBox="1"/>
          <p:nvPr/>
        </p:nvSpPr>
        <p:spPr>
          <a:xfrm>
            <a:off x="40956080" y="14772139"/>
            <a:ext cx="518091" cy="646331"/>
          </a:xfrm>
          <a:prstGeom prst="rect">
            <a:avLst/>
          </a:prstGeom>
          <a:noFill/>
        </p:spPr>
        <p:txBody>
          <a:bodyPr wrap="none" rtlCol="0">
            <a:spAutoFit/>
          </a:bodyPr>
          <a:lstStyle/>
          <a:p>
            <a:pPr>
              <a:spcAft>
                <a:spcPts val="1200"/>
              </a:spcAft>
            </a:pPr>
            <a:r>
              <a:rPr lang="en-US" sz="3600" b="1" dirty="0" smtClean="0">
                <a:latin typeface="Arial" pitchFamily="34" charset="0"/>
                <a:cs typeface="Arial" pitchFamily="34" charset="0"/>
              </a:rPr>
              <a:t>B</a:t>
            </a:r>
            <a:endParaRPr lang="en-US" sz="3600" b="1" dirty="0">
              <a:latin typeface="Arial" pitchFamily="34" charset="0"/>
              <a:cs typeface="Arial" pitchFamily="34" charset="0"/>
            </a:endParaRPr>
          </a:p>
        </p:txBody>
      </p:sp>
      <p:sp>
        <p:nvSpPr>
          <p:cNvPr id="137" name="TextBox 136"/>
          <p:cNvSpPr txBox="1"/>
          <p:nvPr/>
        </p:nvSpPr>
        <p:spPr>
          <a:xfrm>
            <a:off x="43625539" y="13801204"/>
            <a:ext cx="518091" cy="646331"/>
          </a:xfrm>
          <a:prstGeom prst="rect">
            <a:avLst/>
          </a:prstGeom>
          <a:noFill/>
        </p:spPr>
        <p:txBody>
          <a:bodyPr wrap="none" rtlCol="0">
            <a:spAutoFit/>
          </a:bodyPr>
          <a:lstStyle/>
          <a:p>
            <a:pPr>
              <a:spcAft>
                <a:spcPts val="1200"/>
              </a:spcAft>
            </a:pPr>
            <a:r>
              <a:rPr lang="en-US" sz="3600" b="1" dirty="0" smtClean="0">
                <a:latin typeface="Arial" pitchFamily="34" charset="0"/>
                <a:cs typeface="Arial" pitchFamily="34" charset="0"/>
              </a:rPr>
              <a:t>C</a:t>
            </a:r>
            <a:endParaRPr lang="en-US" sz="3600" b="1" dirty="0">
              <a:latin typeface="Arial" pitchFamily="34" charset="0"/>
              <a:cs typeface="Arial" pitchFamily="34" charset="0"/>
            </a:endParaRPr>
          </a:p>
        </p:txBody>
      </p:sp>
      <p:grpSp>
        <p:nvGrpSpPr>
          <p:cNvPr id="10" name="Group 9"/>
          <p:cNvGrpSpPr/>
          <p:nvPr/>
        </p:nvGrpSpPr>
        <p:grpSpPr>
          <a:xfrm>
            <a:off x="11723084" y="22980857"/>
            <a:ext cx="2677662" cy="1408331"/>
            <a:chOff x="9816548" y="22783631"/>
            <a:chExt cx="2677662" cy="1408331"/>
          </a:xfrm>
        </p:grpSpPr>
        <p:grpSp>
          <p:nvGrpSpPr>
            <p:cNvPr id="9" name="Group 8"/>
            <p:cNvGrpSpPr/>
            <p:nvPr/>
          </p:nvGrpSpPr>
          <p:grpSpPr>
            <a:xfrm>
              <a:off x="9816548" y="22783631"/>
              <a:ext cx="2677662" cy="646331"/>
              <a:chOff x="9816548" y="22783631"/>
              <a:chExt cx="2677662" cy="646331"/>
            </a:xfrm>
          </p:grpSpPr>
          <p:sp>
            <p:nvSpPr>
              <p:cNvPr id="7" name="Rectangle 6"/>
              <p:cNvSpPr/>
              <p:nvPr/>
            </p:nvSpPr>
            <p:spPr>
              <a:xfrm>
                <a:off x="9816548" y="22878196"/>
                <a:ext cx="457200" cy="457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10539829" y="22783631"/>
                <a:ext cx="1954381" cy="646331"/>
              </a:xfrm>
              <a:prstGeom prst="rect">
                <a:avLst/>
              </a:prstGeom>
              <a:noFill/>
            </p:spPr>
            <p:txBody>
              <a:bodyPr wrap="none" rtlCol="0">
                <a:spAutoFit/>
              </a:bodyPr>
              <a:lstStyle/>
              <a:p>
                <a:pPr>
                  <a:spcAft>
                    <a:spcPts val="1200"/>
                  </a:spcAft>
                </a:pPr>
                <a:r>
                  <a:rPr lang="en-US" sz="3600" dirty="0" smtClean="0">
                    <a:latin typeface="Arial" pitchFamily="34" charset="0"/>
                    <a:cs typeface="Arial" pitchFamily="34" charset="0"/>
                  </a:rPr>
                  <a:t>Females</a:t>
                </a:r>
                <a:endParaRPr lang="en-US" sz="3600" dirty="0">
                  <a:latin typeface="Arial" pitchFamily="34" charset="0"/>
                  <a:cs typeface="Arial" pitchFamily="34" charset="0"/>
                </a:endParaRPr>
              </a:p>
            </p:txBody>
          </p:sp>
        </p:grpSp>
        <p:grpSp>
          <p:nvGrpSpPr>
            <p:cNvPr id="8" name="Group 7"/>
            <p:cNvGrpSpPr/>
            <p:nvPr/>
          </p:nvGrpSpPr>
          <p:grpSpPr>
            <a:xfrm>
              <a:off x="9816548" y="23545631"/>
              <a:ext cx="2139053" cy="646331"/>
              <a:chOff x="9816548" y="23545631"/>
              <a:chExt cx="2139053" cy="646331"/>
            </a:xfrm>
          </p:grpSpPr>
          <p:sp>
            <p:nvSpPr>
              <p:cNvPr id="79" name="Rectangle 78"/>
              <p:cNvSpPr/>
              <p:nvPr/>
            </p:nvSpPr>
            <p:spPr>
              <a:xfrm>
                <a:off x="9816548" y="23640196"/>
                <a:ext cx="457200" cy="4572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10539829" y="23545631"/>
                <a:ext cx="1415772" cy="646331"/>
              </a:xfrm>
              <a:prstGeom prst="rect">
                <a:avLst/>
              </a:prstGeom>
              <a:noFill/>
            </p:spPr>
            <p:txBody>
              <a:bodyPr wrap="none" rtlCol="0">
                <a:spAutoFit/>
              </a:bodyPr>
              <a:lstStyle/>
              <a:p>
                <a:pPr>
                  <a:spcAft>
                    <a:spcPts val="1200"/>
                  </a:spcAft>
                </a:pPr>
                <a:r>
                  <a:rPr lang="en-US" sz="3600" dirty="0" smtClean="0">
                    <a:latin typeface="Arial" pitchFamily="34" charset="0"/>
                    <a:cs typeface="Arial" pitchFamily="34" charset="0"/>
                  </a:rPr>
                  <a:t>Males</a:t>
                </a:r>
                <a:endParaRPr lang="en-US" sz="3600" dirty="0">
                  <a:latin typeface="Arial" pitchFamily="34" charset="0"/>
                  <a:cs typeface="Arial" pitchFamily="34" charset="0"/>
                </a:endParaRPr>
              </a:p>
            </p:txBody>
          </p:sp>
        </p:grpSp>
      </p:grpSp>
      <p:grpSp>
        <p:nvGrpSpPr>
          <p:cNvPr id="29" name="Group 28"/>
          <p:cNvGrpSpPr/>
          <p:nvPr/>
        </p:nvGrpSpPr>
        <p:grpSpPr>
          <a:xfrm>
            <a:off x="7671685" y="22540599"/>
            <a:ext cx="3859031" cy="5760720"/>
            <a:chOff x="5567837" y="22143029"/>
            <a:chExt cx="3859031" cy="5760720"/>
          </a:xfrm>
        </p:grpSpPr>
        <p:sp>
          <p:nvSpPr>
            <p:cNvPr id="84" name="TextBox 83"/>
            <p:cNvSpPr txBox="1"/>
            <p:nvPr/>
          </p:nvSpPr>
          <p:spPr>
            <a:xfrm rot="16200000">
              <a:off x="3295901" y="24479821"/>
              <a:ext cx="5097870" cy="553998"/>
            </a:xfrm>
            <a:prstGeom prst="rect">
              <a:avLst/>
            </a:prstGeom>
            <a:noFill/>
          </p:spPr>
          <p:txBody>
            <a:bodyPr wrap="none" rtlCol="0">
              <a:spAutoFit/>
            </a:bodyPr>
            <a:lstStyle/>
            <a:p>
              <a:pPr>
                <a:spcAft>
                  <a:spcPts val="1200"/>
                </a:spcAft>
              </a:pPr>
              <a:r>
                <a:rPr lang="en-US" sz="3000" dirty="0" smtClean="0">
                  <a:latin typeface="Arial" pitchFamily="34" charset="0"/>
                  <a:cs typeface="Arial" pitchFamily="34" charset="0"/>
                </a:rPr>
                <a:t>Strain Energy Density (J/m</a:t>
              </a:r>
              <a:r>
                <a:rPr lang="en-US" sz="3000" baseline="30000" dirty="0" smtClean="0">
                  <a:latin typeface="Arial" pitchFamily="34" charset="0"/>
                  <a:cs typeface="Arial" pitchFamily="34" charset="0"/>
                </a:rPr>
                <a:t>3</a:t>
              </a:r>
              <a:r>
                <a:rPr lang="en-US" sz="3000" dirty="0" smtClean="0">
                  <a:latin typeface="Arial" pitchFamily="34" charset="0"/>
                  <a:cs typeface="Arial" pitchFamily="34" charset="0"/>
                </a:rPr>
                <a:t>)</a:t>
              </a:r>
              <a:endParaRPr lang="en-US" sz="3000" dirty="0">
                <a:latin typeface="Arial" pitchFamily="34" charset="0"/>
                <a:cs typeface="Arial" pitchFamily="34" charset="0"/>
              </a:endParaRPr>
            </a:p>
          </p:txBody>
        </p:sp>
        <p:pic>
          <p:nvPicPr>
            <p:cNvPr id="15" name="Picture 1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117706" y="22143029"/>
              <a:ext cx="3309162" cy="5760720"/>
            </a:xfrm>
            <a:prstGeom prst="rect">
              <a:avLst/>
            </a:prstGeom>
          </p:spPr>
        </p:pic>
        <p:grpSp>
          <p:nvGrpSpPr>
            <p:cNvPr id="27" name="Group 26"/>
            <p:cNvGrpSpPr/>
            <p:nvPr/>
          </p:nvGrpSpPr>
          <p:grpSpPr>
            <a:xfrm>
              <a:off x="7470386" y="22456288"/>
              <a:ext cx="1188720" cy="937115"/>
              <a:chOff x="7374467" y="22659484"/>
              <a:chExt cx="1188720" cy="937115"/>
            </a:xfrm>
          </p:grpSpPr>
          <p:sp>
            <p:nvSpPr>
              <p:cNvPr id="26" name="Right Brace 25"/>
              <p:cNvSpPr/>
              <p:nvPr/>
            </p:nvSpPr>
            <p:spPr>
              <a:xfrm rot="-5400000">
                <a:off x="7791027" y="22824439"/>
                <a:ext cx="355600" cy="1188720"/>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TextBox 84"/>
              <p:cNvSpPr txBox="1"/>
              <p:nvPr/>
            </p:nvSpPr>
            <p:spPr>
              <a:xfrm>
                <a:off x="7814375" y="22659484"/>
                <a:ext cx="333746" cy="553998"/>
              </a:xfrm>
              <a:prstGeom prst="rect">
                <a:avLst/>
              </a:prstGeom>
              <a:noFill/>
            </p:spPr>
            <p:txBody>
              <a:bodyPr wrap="none" rtlCol="0">
                <a:spAutoFit/>
              </a:bodyPr>
              <a:lstStyle/>
              <a:p>
                <a:pPr>
                  <a:spcAft>
                    <a:spcPts val="1200"/>
                  </a:spcAft>
                </a:pPr>
                <a:r>
                  <a:rPr lang="en-US" sz="3000" b="1" dirty="0" smtClean="0">
                    <a:latin typeface="Arial" pitchFamily="34" charset="0"/>
                    <a:cs typeface="Arial" pitchFamily="34" charset="0"/>
                  </a:rPr>
                  <a:t>*</a:t>
                </a:r>
                <a:endParaRPr lang="en-US" sz="3000" dirty="0">
                  <a:latin typeface="Arial" pitchFamily="34" charset="0"/>
                  <a:cs typeface="Arial" pitchFamily="34" charset="0"/>
                </a:endParaRPr>
              </a:p>
            </p:txBody>
          </p:sp>
        </p:grpSp>
      </p:grpSp>
    </p:spTree>
    <p:extLst>
      <p:ext uri="{BB962C8B-B14F-4D97-AF65-F5344CB8AC3E}">
        <p14:creationId xmlns:p14="http://schemas.microsoft.com/office/powerpoint/2010/main" val="21529173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5769</TotalTime>
  <Words>494</Words>
  <Application>Microsoft Office PowerPoint</Application>
  <PresentationFormat>Custom</PresentationFormat>
  <Paragraphs>53</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spal5</dc:creator>
  <cp:lastModifiedBy>Saikat Pal</cp:lastModifiedBy>
  <cp:revision>88</cp:revision>
  <dcterms:created xsi:type="dcterms:W3CDTF">2006-08-16T00:00:00Z</dcterms:created>
  <dcterms:modified xsi:type="dcterms:W3CDTF">2012-11-05T18:49:16Z</dcterms:modified>
</cp:coreProperties>
</file>